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60" r:id="rId2"/>
    <p:sldId id="361" r:id="rId3"/>
    <p:sldId id="362" r:id="rId4"/>
    <p:sldId id="363" r:id="rId5"/>
    <p:sldId id="364" r:id="rId6"/>
    <p:sldId id="365" r:id="rId7"/>
    <p:sldId id="366" r:id="rId8"/>
    <p:sldId id="367" r:id="rId9"/>
    <p:sldId id="326" r:id="rId10"/>
    <p:sldId id="257" r:id="rId11"/>
    <p:sldId id="258" r:id="rId12"/>
    <p:sldId id="278" r:id="rId13"/>
    <p:sldId id="259" r:id="rId14"/>
    <p:sldId id="279" r:id="rId15"/>
    <p:sldId id="299" r:id="rId16"/>
    <p:sldId id="300" r:id="rId17"/>
    <p:sldId id="301" r:id="rId18"/>
    <p:sldId id="260" r:id="rId19"/>
    <p:sldId id="302" r:id="rId20"/>
    <p:sldId id="261" r:id="rId21"/>
    <p:sldId id="262" r:id="rId22"/>
    <p:sldId id="263" r:id="rId23"/>
    <p:sldId id="264" r:id="rId24"/>
    <p:sldId id="265" r:id="rId25"/>
    <p:sldId id="303" r:id="rId26"/>
    <p:sldId id="266" r:id="rId27"/>
    <p:sldId id="304" r:id="rId28"/>
    <p:sldId id="268" r:id="rId29"/>
    <p:sldId id="305" r:id="rId30"/>
    <p:sldId id="269" r:id="rId31"/>
    <p:sldId id="306" r:id="rId32"/>
    <p:sldId id="270" r:id="rId33"/>
    <p:sldId id="271" r:id="rId34"/>
    <p:sldId id="273" r:id="rId35"/>
    <p:sldId id="272" r:id="rId36"/>
    <p:sldId id="274" r:id="rId37"/>
    <p:sldId id="275" r:id="rId38"/>
    <p:sldId id="276" r:id="rId39"/>
    <p:sldId id="277" r:id="rId40"/>
    <p:sldId id="325" r:id="rId41"/>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2"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pPr/>
              <a:t>26-10-20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pPr/>
              <a:t>26-10-20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pPr/>
              <a:t>26-10-20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pPr/>
              <a:t>26-10-20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pPr/>
              <a:t>26-10-20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pPr/>
              <a:t>26-10-20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pPr/>
              <a:t>26-10-20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pPr/>
              <a:t>26-10-20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pPr/>
              <a:t>26-10-20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pPr/>
              <a:t>26-10-20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pPr/>
              <a:t>26-10-20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b="1" dirty="0" smtClean="0">
                <a:solidFill>
                  <a:schemeClr val="accent5">
                    <a:lumMod val="50000"/>
                  </a:schemeClr>
                </a:solidFill>
                <a:latin typeface="Times New Roman" pitchFamily="18" charset="0"/>
                <a:cs typeface="Times New Roman" pitchFamily="18" charset="0"/>
              </a:rPr>
              <a:t>CLASSIFICATION OF ACUTE DISEASE ACCORDING TO HAHNEMANN</a:t>
            </a:r>
            <a:endParaRPr lang="en-US" sz="4400" b="1" dirty="0">
              <a:solidFill>
                <a:schemeClr val="accent5">
                  <a:lumMod val="50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8586650" y="5617029"/>
            <a:ext cx="3605350" cy="914400"/>
          </a:xfrm>
        </p:spPr>
        <p:txBody>
          <a:bodyPr>
            <a:normAutofit fontScale="25000" lnSpcReduction="20000"/>
          </a:bodyPr>
          <a:lstStyle/>
          <a:p>
            <a:pPr algn="l"/>
            <a:r>
              <a:rPr lang="en-US" sz="3800" b="1" dirty="0" smtClean="0">
                <a:solidFill>
                  <a:schemeClr val="tx1"/>
                </a:solidFill>
              </a:rPr>
              <a:t> </a:t>
            </a:r>
            <a:r>
              <a:rPr lang="en-US" sz="7200" dirty="0" smtClean="0">
                <a:solidFill>
                  <a:schemeClr val="accent5">
                    <a:lumMod val="50000"/>
                  </a:schemeClr>
                </a:solidFill>
                <a:latin typeface="Times New Roman" pitchFamily="18" charset="0"/>
                <a:cs typeface="Times New Roman" pitchFamily="18" charset="0"/>
              </a:rPr>
              <a:t>Dr.M.V.Ajithkumar </a:t>
            </a:r>
          </a:p>
          <a:p>
            <a:pPr algn="l"/>
            <a:r>
              <a:rPr lang="en-US" sz="7200" dirty="0" smtClean="0">
                <a:solidFill>
                  <a:schemeClr val="accent5">
                    <a:lumMod val="50000"/>
                  </a:schemeClr>
                </a:solidFill>
                <a:latin typeface="Times New Roman" pitchFamily="18" charset="0"/>
                <a:cs typeface="Times New Roman" pitchFamily="18" charset="0"/>
              </a:rPr>
              <a:t>Prof &amp; Head ,</a:t>
            </a:r>
          </a:p>
          <a:p>
            <a:pPr algn="l"/>
            <a:r>
              <a:rPr lang="en-US" sz="7200" dirty="0" smtClean="0">
                <a:solidFill>
                  <a:schemeClr val="accent5">
                    <a:lumMod val="50000"/>
                  </a:schemeClr>
                </a:solidFill>
                <a:latin typeface="Times New Roman" pitchFamily="18" charset="0"/>
                <a:cs typeface="Times New Roman" pitchFamily="18" charset="0"/>
              </a:rPr>
              <a:t>CM Dept </a:t>
            </a:r>
          </a:p>
          <a:p>
            <a:pPr algn="l"/>
            <a:r>
              <a:rPr lang="en-US" sz="7200" dirty="0" smtClean="0">
                <a:solidFill>
                  <a:schemeClr val="accent5">
                    <a:lumMod val="50000"/>
                  </a:schemeClr>
                </a:solidFill>
                <a:latin typeface="Times New Roman" pitchFamily="18" charset="0"/>
                <a:cs typeface="Times New Roman" pitchFamily="18" charset="0"/>
              </a:rPr>
              <a:t>SKHMC</a:t>
            </a:r>
            <a:endParaRPr lang="en-US" sz="7200" dirty="0" smtClean="0">
              <a:solidFill>
                <a:schemeClr val="accent5">
                  <a:lumMod val="50000"/>
                </a:schemeClr>
              </a:solidFill>
              <a:latin typeface="Times New Roman" pitchFamily="18" charset="0"/>
              <a:cs typeface="Times New Roman" pitchFamily="18" charset="0"/>
            </a:endParaRPr>
          </a:p>
          <a:p>
            <a:pPr algn="l"/>
            <a:r>
              <a:rPr lang="en-US" sz="3800" b="1" dirty="0" smtClean="0">
                <a:solidFill>
                  <a:schemeClr val="accent5">
                    <a:lumMod val="50000"/>
                  </a:schemeClr>
                </a:solidFill>
              </a:rPr>
              <a:t>           </a:t>
            </a:r>
            <a:r>
              <a:rPr lang="en-US" sz="3800" b="1" dirty="0" smtClean="0">
                <a:solidFill>
                  <a:schemeClr val="tx1"/>
                </a:solidFill>
              </a:rPr>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220" y="67945"/>
            <a:ext cx="10515600" cy="1325563"/>
          </a:xfrm>
        </p:spPr>
        <p:txBody>
          <a:bodyPr/>
          <a:lstStyle/>
          <a:p>
            <a:r>
              <a:rPr lang="en-US" dirty="0">
                <a:solidFill>
                  <a:schemeClr val="accent5">
                    <a:lumMod val="50000"/>
                  </a:schemeClr>
                </a:solidFill>
                <a:latin typeface="Times New Roman" pitchFamily="18" charset="0"/>
                <a:cs typeface="Times New Roman" pitchFamily="18" charset="0"/>
              </a:rPr>
              <a:t>EPIDEMIC DISEASE</a:t>
            </a:r>
          </a:p>
        </p:txBody>
      </p:sp>
      <p:sp>
        <p:nvSpPr>
          <p:cNvPr id="3" name="Content Placeholder 2"/>
          <p:cNvSpPr>
            <a:spLocks noGrp="1"/>
          </p:cNvSpPr>
          <p:nvPr>
            <p:ph sz="half" idx="1"/>
          </p:nvPr>
        </p:nvSpPr>
        <p:spPr>
          <a:xfrm>
            <a:off x="509905" y="1252855"/>
            <a:ext cx="10567398" cy="4351338"/>
          </a:xfrm>
        </p:spPr>
        <p:txBody>
          <a:bodyPr>
            <a:normAutofit/>
          </a:bodyPr>
          <a:lstStyle/>
          <a:p>
            <a:r>
              <a:rPr lang="en-US" sz="3200" b="1" dirty="0">
                <a:solidFill>
                  <a:schemeClr val="accent5">
                    <a:lumMod val="50000"/>
                  </a:schemeClr>
                </a:solidFill>
                <a:latin typeface="Times New Roman" pitchFamily="18" charset="0"/>
                <a:cs typeface="Times New Roman" pitchFamily="18" charset="0"/>
              </a:rPr>
              <a:t>INTRODUCTION:</a:t>
            </a:r>
            <a:endParaRPr lang="en-US" sz="3200" dirty="0">
              <a:solidFill>
                <a:schemeClr val="accent5">
                  <a:lumMod val="50000"/>
                </a:schemeClr>
              </a:solidFill>
              <a:latin typeface="Times New Roman" pitchFamily="18" charset="0"/>
              <a:cs typeface="Times New Roman" pitchFamily="18" charset="0"/>
            </a:endParaRPr>
          </a:p>
          <a:p>
            <a:r>
              <a:rPr lang="en-US" sz="3200" dirty="0">
                <a:solidFill>
                  <a:schemeClr val="accent5">
                    <a:lumMod val="50000"/>
                  </a:schemeClr>
                </a:solidFill>
                <a:latin typeface="Times New Roman" pitchFamily="18" charset="0"/>
                <a:cs typeface="Times New Roman" pitchFamily="18" charset="0"/>
              </a:rPr>
              <a:t>   Epidemic is from Greek language</a:t>
            </a:r>
          </a:p>
          <a:p>
            <a:r>
              <a:rPr lang="en-US" sz="3200" dirty="0">
                <a:solidFill>
                  <a:schemeClr val="accent5">
                    <a:lumMod val="50000"/>
                  </a:schemeClr>
                </a:solidFill>
                <a:latin typeface="Times New Roman" pitchFamily="18" charset="0"/>
                <a:cs typeface="Times New Roman" pitchFamily="18" charset="0"/>
              </a:rPr>
              <a:t>  </a:t>
            </a:r>
            <a:r>
              <a:rPr lang="en-US" sz="3200" dirty="0" err="1">
                <a:solidFill>
                  <a:schemeClr val="accent5">
                    <a:lumMod val="50000"/>
                  </a:schemeClr>
                </a:solidFill>
                <a:latin typeface="Times New Roman" pitchFamily="18" charset="0"/>
                <a:cs typeface="Times New Roman" pitchFamily="18" charset="0"/>
              </a:rPr>
              <a:t>Epi</a:t>
            </a:r>
            <a:r>
              <a:rPr lang="en-US" sz="3200" dirty="0">
                <a:solidFill>
                  <a:schemeClr val="accent5">
                    <a:lumMod val="50000"/>
                  </a:schemeClr>
                </a:solidFill>
                <a:latin typeface="Times New Roman" pitchFamily="18" charset="0"/>
                <a:cs typeface="Times New Roman" pitchFamily="18" charset="0"/>
              </a:rPr>
              <a:t> means upon or above</a:t>
            </a:r>
          </a:p>
          <a:p>
            <a:r>
              <a:rPr lang="en-US" sz="3200" dirty="0">
                <a:solidFill>
                  <a:schemeClr val="accent5">
                    <a:lumMod val="50000"/>
                  </a:schemeClr>
                </a:solidFill>
                <a:latin typeface="Times New Roman" pitchFamily="18" charset="0"/>
                <a:cs typeface="Times New Roman" pitchFamily="18" charset="0"/>
              </a:rPr>
              <a:t>  Demos means people</a:t>
            </a:r>
          </a:p>
          <a:p>
            <a:r>
              <a:rPr lang="en-US" sz="3200" dirty="0">
                <a:solidFill>
                  <a:schemeClr val="accent5">
                    <a:lumMod val="50000"/>
                  </a:schemeClr>
                </a:solidFill>
                <a:latin typeface="Times New Roman" pitchFamily="18" charset="0"/>
                <a:cs typeface="Times New Roman" pitchFamily="18" charset="0"/>
              </a:rPr>
              <a:t> so it collectively called as epidemic means, is the rapid spread of infectious disease to a large number of people in a given population within a short period of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0" y="88265"/>
            <a:ext cx="10515600" cy="1325563"/>
          </a:xfrm>
        </p:spPr>
        <p:txBody>
          <a:bodyPr/>
          <a:lstStyle/>
          <a:p>
            <a:r>
              <a:rPr lang="en-US">
                <a:solidFill>
                  <a:schemeClr val="accent5">
                    <a:lumMod val="50000"/>
                  </a:schemeClr>
                </a:solidFill>
                <a:latin typeface="Times New Roman" pitchFamily="18" charset="0"/>
                <a:cs typeface="Times New Roman" pitchFamily="18" charset="0"/>
              </a:rPr>
              <a:t>HAHNEMANN say's....</a:t>
            </a:r>
          </a:p>
        </p:txBody>
      </p:sp>
      <p:sp>
        <p:nvSpPr>
          <p:cNvPr id="3" name="Content Placeholder 2"/>
          <p:cNvSpPr>
            <a:spLocks noGrp="1"/>
          </p:cNvSpPr>
          <p:nvPr>
            <p:ph sz="half" idx="1"/>
          </p:nvPr>
        </p:nvSpPr>
        <p:spPr>
          <a:xfrm>
            <a:off x="21590" y="1414145"/>
            <a:ext cx="11913870" cy="4351655"/>
          </a:xfrm>
        </p:spPr>
        <p:txBody>
          <a:bodyPr>
            <a:noAutofit/>
          </a:bodyPr>
          <a:lstStyle/>
          <a:p>
            <a:r>
              <a:rPr lang="en-US" sz="3200" dirty="0">
                <a:solidFill>
                  <a:schemeClr val="accent5">
                    <a:lumMod val="50000"/>
                  </a:schemeClr>
                </a:solidFill>
                <a:latin typeface="Times New Roman" pitchFamily="18" charset="0"/>
                <a:cs typeface="Times New Roman" pitchFamily="18" charset="0"/>
              </a:rPr>
              <a:t>“ Those diseases in which many persons are </a:t>
            </a:r>
            <a:r>
              <a:rPr lang="en-US" sz="3200" dirty="0" err="1">
                <a:solidFill>
                  <a:schemeClr val="accent5">
                    <a:lumMod val="50000"/>
                  </a:schemeClr>
                </a:solidFill>
                <a:latin typeface="Times New Roman" pitchFamily="18" charset="0"/>
                <a:cs typeface="Times New Roman" pitchFamily="18" charset="0"/>
              </a:rPr>
              <a:t>attaked</a:t>
            </a:r>
            <a:r>
              <a:rPr lang="en-US" sz="3200" dirty="0">
                <a:solidFill>
                  <a:schemeClr val="accent5">
                    <a:lumMod val="50000"/>
                  </a:schemeClr>
                </a:solidFill>
                <a:latin typeface="Times New Roman" pitchFamily="18" charset="0"/>
                <a:cs typeface="Times New Roman" pitchFamily="18" charset="0"/>
              </a:rPr>
              <a:t> with very </a:t>
            </a:r>
            <a:r>
              <a:rPr lang="en-US" sz="3200" dirty="0" err="1">
                <a:solidFill>
                  <a:schemeClr val="accent5">
                    <a:lumMod val="50000"/>
                  </a:schemeClr>
                </a:solidFill>
                <a:latin typeface="Times New Roman" pitchFamily="18" charset="0"/>
                <a:cs typeface="Times New Roman" pitchFamily="18" charset="0"/>
              </a:rPr>
              <a:t>simliar</a:t>
            </a:r>
            <a:r>
              <a:rPr lang="en-US" sz="3200" dirty="0">
                <a:solidFill>
                  <a:schemeClr val="accent5">
                    <a:lumMod val="50000"/>
                  </a:schemeClr>
                </a:solidFill>
                <a:latin typeface="Times New Roman" pitchFamily="18" charset="0"/>
                <a:cs typeface="Times New Roman" pitchFamily="18" charset="0"/>
              </a:rPr>
              <a:t> sufferings from the same cause is called epidemically or epidemic disease “</a:t>
            </a:r>
          </a:p>
          <a:p>
            <a:pPr marL="0" indent="0">
              <a:buNone/>
            </a:pPr>
            <a:endParaRPr lang="en-US" sz="3200" dirty="0">
              <a:solidFill>
                <a:schemeClr val="accent5">
                  <a:lumMod val="50000"/>
                </a:schemeClr>
              </a:solidFill>
              <a:latin typeface="Times New Roman" pitchFamily="18" charset="0"/>
              <a:cs typeface="Times New Roman" pitchFamily="18" charset="0"/>
            </a:endParaRPr>
          </a:p>
          <a:p>
            <a:pPr>
              <a:buFont typeface="Arial" panose="020B0604020202020204" pitchFamily="34" charset="0"/>
              <a:buChar char="•"/>
            </a:pPr>
            <a:endParaRPr lang="en-US" sz="3200" dirty="0">
              <a:solidFill>
                <a:schemeClr val="accent5">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862149" y="1802130"/>
            <a:ext cx="10788196" cy="5812790"/>
          </a:xfrm>
        </p:spPr>
        <p:txBody>
          <a:bodyPr/>
          <a:lstStyle/>
          <a:p>
            <a:r>
              <a:rPr lang="en-US" sz="3200" dirty="0">
                <a:solidFill>
                  <a:schemeClr val="accent5">
                    <a:lumMod val="50000"/>
                  </a:schemeClr>
                </a:solidFill>
                <a:latin typeface="Times New Roman" pitchFamily="18" charset="0"/>
                <a:cs typeface="Times New Roman" pitchFamily="18" charset="0"/>
                <a:sym typeface="+mn-ea"/>
              </a:rPr>
              <a:t>These disease generally become infectious ( contagious ) when they prevail among thickly congregated masses of human beings.</a:t>
            </a:r>
            <a:endParaRPr lang="en-US" dirty="0">
              <a:solidFill>
                <a:schemeClr val="accent5">
                  <a:lumMod val="50000"/>
                </a:schemeClr>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4">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45" y="27940"/>
            <a:ext cx="10515600" cy="1325563"/>
          </a:xfrm>
        </p:spPr>
        <p:txBody>
          <a:bodyPr/>
          <a:lstStyle/>
          <a:p>
            <a:r>
              <a:rPr lang="en-US" b="1">
                <a:solidFill>
                  <a:schemeClr val="accent5">
                    <a:lumMod val="50000"/>
                  </a:schemeClr>
                </a:solidFill>
                <a:latin typeface="Times New Roman" pitchFamily="18" charset="0"/>
                <a:cs typeface="Times New Roman" pitchFamily="18" charset="0"/>
              </a:rPr>
              <a:t>EXPLANATIONS:</a:t>
            </a:r>
          </a:p>
        </p:txBody>
      </p:sp>
      <p:sp>
        <p:nvSpPr>
          <p:cNvPr id="3" name="Content Placeholder 2"/>
          <p:cNvSpPr>
            <a:spLocks noGrp="1"/>
          </p:cNvSpPr>
          <p:nvPr>
            <p:ph sz="half" idx="1"/>
          </p:nvPr>
        </p:nvSpPr>
        <p:spPr>
          <a:xfrm>
            <a:off x="322580" y="1907177"/>
            <a:ext cx="10767786" cy="3456986"/>
          </a:xfrm>
        </p:spPr>
        <p:txBody>
          <a:bodyPr>
            <a:noAutofit/>
          </a:bodyPr>
          <a:lstStyle/>
          <a:p>
            <a:r>
              <a:rPr lang="en-US" sz="3200" dirty="0">
                <a:solidFill>
                  <a:schemeClr val="accent5">
                    <a:lumMod val="50000"/>
                  </a:schemeClr>
                </a:solidFill>
                <a:latin typeface="Times New Roman" pitchFamily="18" charset="0"/>
                <a:cs typeface="Times New Roman" pitchFamily="18" charset="0"/>
              </a:rPr>
              <a:t>Simultaneous suffering of same signs &amp; symptoms in several people at particular areas.</a:t>
            </a:r>
          </a:p>
          <a:p>
            <a:r>
              <a:rPr lang="en-US" sz="3200" dirty="0">
                <a:solidFill>
                  <a:schemeClr val="accent5">
                    <a:lumMod val="50000"/>
                  </a:schemeClr>
                </a:solidFill>
                <a:latin typeface="Times New Roman" pitchFamily="18" charset="0"/>
                <a:cs typeface="Times New Roman" pitchFamily="18" charset="0"/>
              </a:rPr>
              <a:t>It can be spread rapidly in all the person living that area according to exiting causes with </a:t>
            </a:r>
            <a:r>
              <a:rPr lang="en-US" sz="3200" dirty="0" err="1">
                <a:solidFill>
                  <a:schemeClr val="accent5">
                    <a:lumMod val="50000"/>
                  </a:schemeClr>
                </a:solidFill>
                <a:latin typeface="Times New Roman" pitchFamily="18" charset="0"/>
                <a:cs typeface="Times New Roman" pitchFamily="18" charset="0"/>
              </a:rPr>
              <a:t>suscebtibility</a:t>
            </a:r>
            <a:r>
              <a:rPr lang="en-US" sz="3200" dirty="0">
                <a:solidFill>
                  <a:schemeClr val="accent5">
                    <a:lumMod val="50000"/>
                  </a:schemeClr>
                </a:solidFill>
                <a:latin typeface="Times New Roman" pitchFamily="18" charset="0"/>
                <a:cs typeface="Times New Roman" pitchFamily="18" charset="0"/>
              </a:rPr>
              <a:t>.</a:t>
            </a:r>
          </a:p>
          <a:p>
            <a:r>
              <a:rPr lang="en-US" sz="3200" dirty="0">
                <a:solidFill>
                  <a:schemeClr val="accent5">
                    <a:lumMod val="50000"/>
                  </a:schemeClr>
                </a:solidFill>
                <a:latin typeface="Times New Roman" pitchFamily="18" charset="0"/>
                <a:cs typeface="Times New Roman" pitchFamily="18" charset="0"/>
              </a:rPr>
              <a:t>It become infectious disease, it comes from the people who are living in damp populations.</a:t>
            </a:r>
          </a:p>
          <a:p>
            <a:endParaRPr lang="en-US" sz="3200" dirty="0">
              <a:solidFill>
                <a:schemeClr val="accent5">
                  <a:lumMod val="50000"/>
                </a:schemeClr>
              </a:solidFill>
              <a:latin typeface="Times New Roman" pitchFamily="18" charset="0"/>
              <a:cs typeface="Times New Roman"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44584" y="1466215"/>
            <a:ext cx="11102612" cy="4554855"/>
          </a:xfrm>
        </p:spPr>
        <p:txBody>
          <a:bodyPr/>
          <a:lstStyle/>
          <a:p>
            <a:r>
              <a:rPr lang="en-US" sz="3200" dirty="0">
                <a:solidFill>
                  <a:schemeClr val="accent5">
                    <a:lumMod val="50000"/>
                  </a:schemeClr>
                </a:solidFill>
                <a:latin typeface="Times New Roman" pitchFamily="18" charset="0"/>
                <a:cs typeface="Times New Roman" pitchFamily="18" charset="0"/>
                <a:sym typeface="+mn-ea"/>
              </a:rPr>
              <a:t>This type of acute diseases without treatment the termination will be death or recovery of the patient.</a:t>
            </a:r>
            <a:endParaRPr lang="en-US" sz="3200" dirty="0">
              <a:solidFill>
                <a:schemeClr val="accent5">
                  <a:lumMod val="50000"/>
                </a:schemeClr>
              </a:solidFill>
              <a:latin typeface="Times New Roman" pitchFamily="18" charset="0"/>
              <a:cs typeface="Times New Roman" pitchFamily="18" charset="0"/>
            </a:endParaRPr>
          </a:p>
          <a:p>
            <a:r>
              <a:rPr lang="en-US" sz="3200" dirty="0">
                <a:solidFill>
                  <a:schemeClr val="accent5">
                    <a:lumMod val="50000"/>
                  </a:schemeClr>
                </a:solidFill>
                <a:latin typeface="Times New Roman" pitchFamily="18" charset="0"/>
                <a:cs typeface="Times New Roman" pitchFamily="18" charset="0"/>
                <a:sym typeface="+mn-ea"/>
              </a:rPr>
              <a:t>In each and every epidemic disease have own </a:t>
            </a:r>
            <a:r>
              <a:rPr lang="en-US" sz="3200" dirty="0" err="1">
                <a:solidFill>
                  <a:schemeClr val="accent5">
                    <a:lumMod val="50000"/>
                  </a:schemeClr>
                </a:solidFill>
                <a:latin typeface="Times New Roman" pitchFamily="18" charset="0"/>
                <a:cs typeface="Times New Roman" pitchFamily="18" charset="0"/>
                <a:sym typeface="+mn-ea"/>
              </a:rPr>
              <a:t>peculier</a:t>
            </a:r>
            <a:r>
              <a:rPr lang="en-US" sz="3200" dirty="0">
                <a:solidFill>
                  <a:schemeClr val="accent5">
                    <a:lumMod val="50000"/>
                  </a:schemeClr>
                </a:solidFill>
                <a:latin typeface="Times New Roman" pitchFamily="18" charset="0"/>
                <a:cs typeface="Times New Roman" pitchFamily="18" charset="0"/>
                <a:sym typeface="+mn-ea"/>
              </a:rPr>
              <a:t> and specific name </a:t>
            </a:r>
          </a:p>
          <a:p>
            <a:r>
              <a:rPr lang="en-US" sz="3200" dirty="0">
                <a:solidFill>
                  <a:schemeClr val="accent5">
                    <a:lumMod val="50000"/>
                  </a:schemeClr>
                </a:solidFill>
                <a:latin typeface="Times New Roman" pitchFamily="18" charset="0"/>
                <a:cs typeface="Times New Roman" pitchFamily="18" charset="0"/>
                <a:sym typeface="+mn-ea"/>
              </a:rPr>
              <a:t>( § 73 foot note )</a:t>
            </a:r>
            <a:endParaRPr lang="en-US" dirty="0">
              <a:solidFill>
                <a:schemeClr val="accent5">
                  <a:lumMod val="50000"/>
                </a:schemeClr>
              </a:solidFill>
              <a:latin typeface="Times New Roman" pitchFamily="18" charset="0"/>
              <a:cs typeface="Times New Roman" pitchFamily="18" charset="0"/>
              <a:sym typeface="+mn-ea"/>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980" y="-118745"/>
            <a:ext cx="10515600" cy="1325563"/>
          </a:xfrm>
        </p:spPr>
        <p:txBody>
          <a:bodyPr/>
          <a:lstStyle/>
          <a:p>
            <a:pPr algn="l"/>
            <a:r>
              <a:rPr lang="en-US">
                <a:latin typeface="Times New Roman" pitchFamily="18" charset="0"/>
                <a:cs typeface="Times New Roman" pitchFamily="18" charset="0"/>
                <a:sym typeface="+mn-ea"/>
              </a:rPr>
              <a:t>                    § 73 foot note</a:t>
            </a:r>
            <a:endParaRPr lang="en-US">
              <a:latin typeface="Times New Roman" pitchFamily="18" charset="0"/>
              <a:cs typeface="Times New Roman" pitchFamily="18" charset="0"/>
            </a:endParaRPr>
          </a:p>
        </p:txBody>
      </p:sp>
      <p:sp>
        <p:nvSpPr>
          <p:cNvPr id="3" name="Content Placeholder 2"/>
          <p:cNvSpPr>
            <a:spLocks noGrp="1"/>
          </p:cNvSpPr>
          <p:nvPr>
            <p:ph sz="half" idx="1"/>
          </p:nvPr>
        </p:nvSpPr>
        <p:spPr>
          <a:xfrm>
            <a:off x="313509" y="2095137"/>
            <a:ext cx="11220994" cy="3975735"/>
          </a:xfrm>
        </p:spPr>
        <p:txBody>
          <a:bodyPr>
            <a:noAutofit/>
          </a:bodyPr>
          <a:lstStyle/>
          <a:p>
            <a:pPr>
              <a:lnSpc>
                <a:spcPct val="100000"/>
              </a:lnSpc>
            </a:pPr>
            <a:r>
              <a:rPr lang="en-US" sz="3200" dirty="0">
                <a:latin typeface="Times New Roman" pitchFamily="18" charset="0"/>
                <a:cs typeface="Times New Roman" pitchFamily="18" charset="0"/>
              </a:rPr>
              <a:t>a. Physicians of the orthodox school specify only a few names for such fevers(outside of which prolific nature is not permitted to produce any others, because they want in their treatment to follow an established routine). </a:t>
            </a:r>
          </a:p>
          <a:p>
            <a:pPr>
              <a:lnSpc>
                <a:spcPct val="100000"/>
              </a:lnSpc>
            </a:pP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2580" y="1641475"/>
            <a:ext cx="10937603" cy="4351655"/>
          </a:xfrm>
        </p:spPr>
        <p:txBody>
          <a:bodyPr>
            <a:normAutofit/>
          </a:bodyPr>
          <a:lstStyle/>
          <a:p>
            <a:r>
              <a:rPr lang="en-US" sz="3200" dirty="0">
                <a:solidFill>
                  <a:schemeClr val="accent5">
                    <a:lumMod val="50000"/>
                  </a:schemeClr>
                </a:solidFill>
                <a:latin typeface="Times New Roman" pitchFamily="18" charset="0"/>
                <a:cs typeface="Times New Roman" pitchFamily="18" charset="0"/>
                <a:sym typeface="+mn-ea"/>
              </a:rPr>
              <a:t>But homoeopathic physicians are not caught in these preconceived notions of the old school and do not recognize the names jail fever, bilious fever, typhus fever, putrid fever, nerve fever, or mucous fever; they cure each according to its own characteristics, without giving it any particular name. </a:t>
            </a:r>
            <a:endParaRPr lang="en-US" sz="3200" dirty="0">
              <a:solidFill>
                <a:schemeClr val="accent5">
                  <a:lumMod val="50000"/>
                </a:schemeClr>
              </a:solidFill>
              <a:latin typeface="Times New Roman" pitchFamily="18" charset="0"/>
              <a:cs typeface="Times New Roman" pitchFamily="18" charset="0"/>
            </a:endParaRPr>
          </a:p>
          <a:p>
            <a:endParaRPr lang="en-US" sz="3200" dirty="0">
              <a:solidFill>
                <a:schemeClr val="accent5">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a:lnSpc>
                <a:spcPct val="100000"/>
              </a:lnSpc>
            </a:pPr>
            <a:r>
              <a:rPr lang="en-US" dirty="0" smtClean="0">
                <a:solidFill>
                  <a:schemeClr val="accent5">
                    <a:lumMod val="50000"/>
                  </a:schemeClr>
                </a:solidFill>
                <a:latin typeface="Times New Roman" pitchFamily="18" charset="0"/>
                <a:cs typeface="Times New Roman" pitchFamily="18" charset="0"/>
              </a:rPr>
              <a:t>After 1801 physicians confused a certain </a:t>
            </a:r>
            <a:r>
              <a:rPr lang="en-US" dirty="0" err="1" smtClean="0">
                <a:solidFill>
                  <a:schemeClr val="accent5">
                    <a:lumMod val="50000"/>
                  </a:schemeClr>
                </a:solidFill>
                <a:latin typeface="Times New Roman" pitchFamily="18" charset="0"/>
                <a:cs typeface="Times New Roman" pitchFamily="18" charset="0"/>
              </a:rPr>
              <a:t>purpura</a:t>
            </a:r>
            <a:r>
              <a:rPr lang="en-US" dirty="0" smtClean="0">
                <a:solidFill>
                  <a:schemeClr val="accent5">
                    <a:lumMod val="50000"/>
                  </a:schemeClr>
                </a:solidFill>
                <a:latin typeface="Times New Roman" pitchFamily="18" charset="0"/>
                <a:cs typeface="Times New Roman" pitchFamily="18" charset="0"/>
              </a:rPr>
              <a:t> </a:t>
            </a:r>
            <a:r>
              <a:rPr lang="en-US" dirty="0" err="1" smtClean="0">
                <a:solidFill>
                  <a:schemeClr val="accent5">
                    <a:lumMod val="50000"/>
                  </a:schemeClr>
                </a:solidFill>
                <a:latin typeface="Times New Roman" pitchFamily="18" charset="0"/>
                <a:cs typeface="Times New Roman" pitchFamily="18" charset="0"/>
              </a:rPr>
              <a:t>miliaris</a:t>
            </a:r>
            <a:r>
              <a:rPr lang="en-US" dirty="0" smtClean="0">
                <a:solidFill>
                  <a:schemeClr val="accent5">
                    <a:lumMod val="50000"/>
                  </a:schemeClr>
                </a:solidFill>
                <a:latin typeface="Times New Roman" pitchFamily="18" charset="0"/>
                <a:cs typeface="Times New Roman" pitchFamily="18" charset="0"/>
              </a:rPr>
              <a:t> (</a:t>
            </a:r>
            <a:r>
              <a:rPr lang="en-US" dirty="0" err="1" smtClean="0">
                <a:solidFill>
                  <a:schemeClr val="accent5">
                    <a:lumMod val="50000"/>
                  </a:schemeClr>
                </a:solidFill>
                <a:latin typeface="Times New Roman" pitchFamily="18" charset="0"/>
                <a:cs typeface="Times New Roman" pitchFamily="18" charset="0"/>
              </a:rPr>
              <a:t>Roodvonk</a:t>
            </a:r>
            <a:r>
              <a:rPr lang="en-US" dirty="0" smtClean="0">
                <a:solidFill>
                  <a:schemeClr val="accent5">
                    <a:lumMod val="50000"/>
                  </a:schemeClr>
                </a:solidFill>
                <a:latin typeface="Times New Roman" pitchFamily="18" charset="0"/>
                <a:cs typeface="Times New Roman" pitchFamily="18" charset="0"/>
              </a:rPr>
              <a:t>), which came from the west, with </a:t>
            </a:r>
            <a:r>
              <a:rPr lang="en-US" dirty="0" err="1" smtClean="0">
                <a:solidFill>
                  <a:schemeClr val="accent5">
                    <a:lumMod val="50000"/>
                  </a:schemeClr>
                </a:solidFill>
                <a:latin typeface="Times New Roman" pitchFamily="18" charset="0"/>
                <a:cs typeface="Times New Roman" pitchFamily="18" charset="0"/>
              </a:rPr>
              <a:t>scarlatina</a:t>
            </a:r>
            <a:r>
              <a:rPr lang="en-US" dirty="0" smtClean="0">
                <a:solidFill>
                  <a:schemeClr val="accent5">
                    <a:lumMod val="50000"/>
                  </a:schemeClr>
                </a:solidFill>
                <a:latin typeface="Times New Roman" pitchFamily="18" charset="0"/>
                <a:cs typeface="Times New Roman" pitchFamily="18" charset="0"/>
              </a:rPr>
              <a:t>, although the characteristics of the two diseases were quite distinct. </a:t>
            </a:r>
          </a:p>
          <a:p>
            <a:pPr>
              <a:lnSpc>
                <a:spcPct val="100000"/>
              </a:lnSpc>
            </a:pPr>
            <a:r>
              <a:rPr lang="en-US" dirty="0" smtClean="0">
                <a:solidFill>
                  <a:schemeClr val="accent5">
                    <a:lumMod val="50000"/>
                  </a:schemeClr>
                </a:solidFill>
                <a:latin typeface="Times New Roman" pitchFamily="18" charset="0"/>
                <a:cs typeface="Times New Roman" pitchFamily="18" charset="0"/>
              </a:rPr>
              <a:t>Aconite prevented and cured the first, which was always epidemic, Belladonna the second, which was most often sporadic. In </a:t>
            </a:r>
            <a:r>
              <a:rPr lang="en-US" dirty="0" err="1" smtClean="0">
                <a:solidFill>
                  <a:schemeClr val="accent5">
                    <a:lumMod val="50000"/>
                  </a:schemeClr>
                </a:solidFill>
                <a:latin typeface="Times New Roman" pitchFamily="18" charset="0"/>
                <a:cs typeface="Times New Roman" pitchFamily="18" charset="0"/>
              </a:rPr>
              <a:t>thelast</a:t>
            </a:r>
            <a:r>
              <a:rPr lang="en-US" dirty="0" smtClean="0">
                <a:solidFill>
                  <a:schemeClr val="accent5">
                    <a:lumMod val="50000"/>
                  </a:schemeClr>
                </a:solidFill>
                <a:latin typeface="Times New Roman" pitchFamily="18" charset="0"/>
                <a:cs typeface="Times New Roman" pitchFamily="18" charset="0"/>
              </a:rPr>
              <a:t> few years these two have sometimes seemed to combine into an </a:t>
            </a:r>
            <a:r>
              <a:rPr lang="en-US" dirty="0" err="1" smtClean="0">
                <a:solidFill>
                  <a:schemeClr val="accent5">
                    <a:lumMod val="50000"/>
                  </a:schemeClr>
                </a:solidFill>
                <a:latin typeface="Times New Roman" pitchFamily="18" charset="0"/>
                <a:cs typeface="Times New Roman" pitchFamily="18" charset="0"/>
              </a:rPr>
              <a:t>exanthematous</a:t>
            </a:r>
            <a:r>
              <a:rPr lang="en-US" dirty="0" smtClean="0">
                <a:solidFill>
                  <a:schemeClr val="accent5">
                    <a:lumMod val="50000"/>
                  </a:schemeClr>
                </a:solidFill>
                <a:latin typeface="Times New Roman" pitchFamily="18" charset="0"/>
                <a:cs typeface="Times New Roman" pitchFamily="18" charset="0"/>
              </a:rPr>
              <a:t> fever with its own nature, for which neither of these two remedies is any longer exactly homoeopathic.</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65" y="-41275"/>
            <a:ext cx="10515600" cy="1325563"/>
          </a:xfrm>
        </p:spPr>
        <p:txBody>
          <a:bodyPr/>
          <a:lstStyle/>
          <a:p>
            <a:r>
              <a:rPr lang="en-US" b="1">
                <a:solidFill>
                  <a:schemeClr val="accent5">
                    <a:lumMod val="50000"/>
                  </a:schemeClr>
                </a:solidFill>
                <a:latin typeface="Times New Roman" pitchFamily="18" charset="0"/>
                <a:cs typeface="Times New Roman" pitchFamily="18" charset="0"/>
              </a:rPr>
              <a:t>CAUSES OF EPIDEMIC DISEASE</a:t>
            </a:r>
            <a:r>
              <a:rPr lang="en-US">
                <a:solidFill>
                  <a:schemeClr val="accent5">
                    <a:lumMod val="50000"/>
                  </a:schemeClr>
                </a:solidFill>
                <a:latin typeface="Times New Roman" pitchFamily="18" charset="0"/>
                <a:cs typeface="Times New Roman" pitchFamily="18" charset="0"/>
              </a:rPr>
              <a:t>:</a:t>
            </a:r>
          </a:p>
        </p:txBody>
      </p:sp>
      <p:sp>
        <p:nvSpPr>
          <p:cNvPr id="3" name="Content Placeholder 2"/>
          <p:cNvSpPr>
            <a:spLocks noGrp="1"/>
          </p:cNvSpPr>
          <p:nvPr>
            <p:ph sz="half" idx="1"/>
          </p:nvPr>
        </p:nvSpPr>
        <p:spPr>
          <a:xfrm>
            <a:off x="1031875" y="2011679"/>
            <a:ext cx="5181600" cy="3384233"/>
          </a:xfrm>
        </p:spPr>
        <p:txBody>
          <a:bodyPr/>
          <a:lstStyle/>
          <a:p>
            <a:r>
              <a:rPr lang="en-US" dirty="0">
                <a:solidFill>
                  <a:schemeClr val="accent5">
                    <a:lumMod val="50000"/>
                  </a:schemeClr>
                </a:solidFill>
                <a:latin typeface="Times New Roman" pitchFamily="18" charset="0"/>
                <a:cs typeface="Times New Roman" pitchFamily="18" charset="0"/>
              </a:rPr>
              <a:t>Calamities of war</a:t>
            </a:r>
          </a:p>
          <a:p>
            <a:r>
              <a:rPr lang="en-US" dirty="0" err="1">
                <a:solidFill>
                  <a:schemeClr val="accent5">
                    <a:lumMod val="50000"/>
                  </a:schemeClr>
                </a:solidFill>
                <a:latin typeface="Times New Roman" pitchFamily="18" charset="0"/>
                <a:cs typeface="Times New Roman" pitchFamily="18" charset="0"/>
              </a:rPr>
              <a:t>Indundations</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Famine</a:t>
            </a:r>
          </a:p>
          <a:p>
            <a:r>
              <a:rPr lang="en-US" dirty="0">
                <a:solidFill>
                  <a:schemeClr val="accent5">
                    <a:lumMod val="50000"/>
                  </a:schemeClr>
                </a:solidFill>
                <a:latin typeface="Times New Roman" pitchFamily="18" charset="0"/>
                <a:cs typeface="Times New Roman" pitchFamily="18" charset="0"/>
              </a:rPr>
              <a:t>Floods</a:t>
            </a:r>
          </a:p>
          <a:p>
            <a:endParaRPr lang="en-US" dirty="0">
              <a:solidFill>
                <a:schemeClr val="accent5">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72135" y="1280159"/>
            <a:ext cx="10727236" cy="3742373"/>
          </a:xfrm>
        </p:spPr>
        <p:txBody>
          <a:bodyPr>
            <a:normAutofit fontScale="97500"/>
          </a:bodyPr>
          <a:lstStyle/>
          <a:p>
            <a:r>
              <a:rPr lang="en-US" sz="3200" dirty="0">
                <a:solidFill>
                  <a:schemeClr val="accent5">
                    <a:lumMod val="50000"/>
                  </a:schemeClr>
                </a:solidFill>
                <a:latin typeface="Times New Roman" pitchFamily="18" charset="0"/>
                <a:cs typeface="Times New Roman" pitchFamily="18" charset="0"/>
                <a:sym typeface="+mn-ea"/>
              </a:rPr>
              <a:t>Exiting causes      Includes microbes, </a:t>
            </a:r>
            <a:r>
              <a:rPr lang="en-US" sz="3200" dirty="0" err="1">
                <a:solidFill>
                  <a:schemeClr val="accent5">
                    <a:lumMod val="50000"/>
                  </a:schemeClr>
                </a:solidFill>
                <a:latin typeface="Times New Roman" pitchFamily="18" charset="0"/>
                <a:cs typeface="Times New Roman" pitchFamily="18" charset="0"/>
                <a:sym typeface="+mn-ea"/>
              </a:rPr>
              <a:t>Enviromental</a:t>
            </a:r>
            <a:r>
              <a:rPr lang="en-US" sz="3200" dirty="0">
                <a:solidFill>
                  <a:schemeClr val="accent5">
                    <a:lumMod val="50000"/>
                  </a:schemeClr>
                </a:solidFill>
                <a:latin typeface="Times New Roman" pitchFamily="18" charset="0"/>
                <a:cs typeface="Times New Roman" pitchFamily="18" charset="0"/>
                <a:sym typeface="+mn-ea"/>
              </a:rPr>
              <a:t>, Damp house, Grief, Bad cloth, Food habit, living house, Habitual </a:t>
            </a:r>
            <a:r>
              <a:rPr lang="en-US" sz="3200" dirty="0" err="1">
                <a:solidFill>
                  <a:schemeClr val="accent5">
                    <a:lumMod val="50000"/>
                  </a:schemeClr>
                </a:solidFill>
                <a:latin typeface="Times New Roman" pitchFamily="18" charset="0"/>
                <a:cs typeface="Times New Roman" pitchFamily="18" charset="0"/>
                <a:sym typeface="+mn-ea"/>
              </a:rPr>
              <a:t>behaviour</a:t>
            </a:r>
            <a:r>
              <a:rPr lang="en-US" sz="3200" dirty="0">
                <a:solidFill>
                  <a:schemeClr val="accent5">
                    <a:lumMod val="50000"/>
                  </a:schemeClr>
                </a:solidFill>
                <a:latin typeface="Times New Roman" pitchFamily="18" charset="0"/>
                <a:cs typeface="Times New Roman" pitchFamily="18" charset="0"/>
                <a:sym typeface="+mn-ea"/>
              </a:rPr>
              <a:t> and </a:t>
            </a:r>
            <a:r>
              <a:rPr lang="en-US" sz="3200" dirty="0" err="1">
                <a:solidFill>
                  <a:schemeClr val="accent5">
                    <a:lumMod val="50000"/>
                  </a:schemeClr>
                </a:solidFill>
                <a:latin typeface="Times New Roman" pitchFamily="18" charset="0"/>
                <a:cs typeface="Times New Roman" pitchFamily="18" charset="0"/>
                <a:sym typeface="+mn-ea"/>
              </a:rPr>
              <a:t>ect</a:t>
            </a:r>
            <a:r>
              <a:rPr lang="en-US" sz="3200" dirty="0">
                <a:solidFill>
                  <a:schemeClr val="accent5">
                    <a:lumMod val="50000"/>
                  </a:schemeClr>
                </a:solidFill>
                <a:latin typeface="Times New Roman" pitchFamily="18" charset="0"/>
                <a:cs typeface="Times New Roman" pitchFamily="18" charset="0"/>
                <a:sym typeface="+mn-ea"/>
              </a:rPr>
              <a:t>.</a:t>
            </a:r>
            <a:endParaRPr lang="en-US" sz="3200" dirty="0">
              <a:solidFill>
                <a:schemeClr val="accent5">
                  <a:lumMod val="50000"/>
                </a:schemeClr>
              </a:solidFill>
              <a:latin typeface="Times New Roman" pitchFamily="18" charset="0"/>
              <a:cs typeface="Times New Roman" pitchFamily="18" charset="0"/>
            </a:endParaRPr>
          </a:p>
          <a:p>
            <a:r>
              <a:rPr lang="en-US" sz="3200" dirty="0">
                <a:solidFill>
                  <a:schemeClr val="accent5">
                    <a:lumMod val="50000"/>
                  </a:schemeClr>
                </a:solidFill>
                <a:latin typeface="Times New Roman" pitchFamily="18" charset="0"/>
                <a:cs typeface="Times New Roman" pitchFamily="18" charset="0"/>
                <a:sym typeface="+mn-ea"/>
              </a:rPr>
              <a:t>Infectious agents ( Bacteria, Virus, Parasites )</a:t>
            </a:r>
            <a:endParaRPr lang="en-US" sz="3200" dirty="0">
              <a:solidFill>
                <a:schemeClr val="accent5">
                  <a:lumMod val="50000"/>
                </a:schemeClr>
              </a:solidFill>
              <a:latin typeface="Times New Roman" pitchFamily="18" charset="0"/>
              <a:cs typeface="Times New Roman" pitchFamily="18" charset="0"/>
            </a:endParaRPr>
          </a:p>
          <a:p>
            <a:r>
              <a:rPr lang="en-US" sz="3200" dirty="0">
                <a:solidFill>
                  <a:schemeClr val="accent5">
                    <a:lumMod val="50000"/>
                  </a:schemeClr>
                </a:solidFill>
                <a:latin typeface="Times New Roman" pitchFamily="18" charset="0"/>
                <a:cs typeface="Times New Roman" pitchFamily="18" charset="0"/>
                <a:sym typeface="+mn-ea"/>
              </a:rPr>
              <a:t>Latent </a:t>
            </a:r>
            <a:r>
              <a:rPr lang="en-US" sz="3200" dirty="0" err="1">
                <a:solidFill>
                  <a:schemeClr val="accent5">
                    <a:lumMod val="50000"/>
                  </a:schemeClr>
                </a:solidFill>
                <a:latin typeface="Times New Roman" pitchFamily="18" charset="0"/>
                <a:cs typeface="Times New Roman" pitchFamily="18" charset="0"/>
                <a:sym typeface="+mn-ea"/>
              </a:rPr>
              <a:t>miasm</a:t>
            </a:r>
            <a:r>
              <a:rPr lang="en-US" sz="3200" dirty="0">
                <a:solidFill>
                  <a:schemeClr val="accent5">
                    <a:lumMod val="50000"/>
                  </a:schemeClr>
                </a:solidFill>
                <a:latin typeface="Times New Roman" pitchFamily="18" charset="0"/>
                <a:cs typeface="Times New Roman" pitchFamily="18" charset="0"/>
                <a:sym typeface="+mn-ea"/>
              </a:rPr>
              <a:t> ( </a:t>
            </a:r>
            <a:r>
              <a:rPr lang="en-US" sz="3200" dirty="0" err="1">
                <a:solidFill>
                  <a:schemeClr val="accent5">
                    <a:lumMod val="50000"/>
                  </a:schemeClr>
                </a:solidFill>
                <a:latin typeface="Times New Roman" pitchFamily="18" charset="0"/>
                <a:cs typeface="Times New Roman" pitchFamily="18" charset="0"/>
                <a:sym typeface="+mn-ea"/>
              </a:rPr>
              <a:t>psora</a:t>
            </a:r>
            <a:r>
              <a:rPr lang="en-US" sz="3200" dirty="0">
                <a:solidFill>
                  <a:schemeClr val="accent5">
                    <a:lumMod val="50000"/>
                  </a:schemeClr>
                </a:solidFill>
                <a:latin typeface="Times New Roman" pitchFamily="18" charset="0"/>
                <a:cs typeface="Times New Roman" pitchFamily="18" charset="0"/>
                <a:sym typeface="+mn-ea"/>
              </a:rPr>
              <a:t> )</a:t>
            </a:r>
            <a:endParaRPr lang="en-US" sz="3200" dirty="0">
              <a:solidFill>
                <a:schemeClr val="accent5">
                  <a:lumMod val="50000"/>
                </a:schemeClr>
              </a:solidFill>
              <a:latin typeface="Times New Roman" pitchFamily="18" charset="0"/>
              <a:cs typeface="Times New Roman" pitchFamily="18" charset="0"/>
            </a:endParaRPr>
          </a:p>
          <a:p>
            <a:r>
              <a:rPr lang="en-US" sz="3200" dirty="0">
                <a:solidFill>
                  <a:schemeClr val="accent5">
                    <a:lumMod val="50000"/>
                  </a:schemeClr>
                </a:solidFill>
                <a:latin typeface="Times New Roman" pitchFamily="18" charset="0"/>
                <a:cs typeface="Times New Roman" pitchFamily="18" charset="0"/>
                <a:sym typeface="+mn-ea"/>
              </a:rPr>
              <a:t>Some epidemic </a:t>
            </a:r>
            <a:r>
              <a:rPr lang="en-US" sz="3200" dirty="0" err="1">
                <a:solidFill>
                  <a:schemeClr val="accent5">
                    <a:lumMod val="50000"/>
                  </a:schemeClr>
                </a:solidFill>
                <a:latin typeface="Times New Roman" pitchFamily="18" charset="0"/>
                <a:cs typeface="Times New Roman" pitchFamily="18" charset="0"/>
                <a:sym typeface="+mn-ea"/>
              </a:rPr>
              <a:t>diseaes</a:t>
            </a:r>
            <a:r>
              <a:rPr lang="en-US" sz="3200" dirty="0">
                <a:solidFill>
                  <a:schemeClr val="accent5">
                    <a:lumMod val="50000"/>
                  </a:schemeClr>
                </a:solidFill>
                <a:latin typeface="Times New Roman" pitchFamily="18" charset="0"/>
                <a:cs typeface="Times New Roman" pitchFamily="18" charset="0"/>
                <a:sym typeface="+mn-ea"/>
              </a:rPr>
              <a:t> are caused by acute </a:t>
            </a:r>
            <a:r>
              <a:rPr lang="en-US" sz="3200" dirty="0" err="1">
                <a:solidFill>
                  <a:schemeClr val="accent5">
                    <a:lumMod val="50000"/>
                  </a:schemeClr>
                </a:solidFill>
                <a:latin typeface="Times New Roman" pitchFamily="18" charset="0"/>
                <a:cs typeface="Times New Roman" pitchFamily="18" charset="0"/>
                <a:sym typeface="+mn-ea"/>
              </a:rPr>
              <a:t>miasms</a:t>
            </a:r>
            <a:r>
              <a:rPr lang="en-US" sz="3200" dirty="0">
                <a:sym typeface="+mn-ea"/>
              </a:rPr>
              <a:t>.</a:t>
            </a:r>
            <a:endParaRPr lang="en-US" dirty="0"/>
          </a:p>
          <a:p>
            <a:endParaRPr lang="en-US" dirty="0"/>
          </a:p>
        </p:txBody>
      </p:sp>
      <p:cxnSp>
        <p:nvCxnSpPr>
          <p:cNvPr id="4" name="Straight Arrow Connector 3"/>
          <p:cNvCxnSpPr/>
          <p:nvPr/>
        </p:nvCxnSpPr>
        <p:spPr>
          <a:xfrm>
            <a:off x="3250383" y="1540872"/>
            <a:ext cx="390525" cy="0"/>
          </a:xfrm>
          <a:prstGeom prst="straightConnector1">
            <a:avLst/>
          </a:prstGeom>
          <a:ln>
            <a:solidFill>
              <a:schemeClr val="tx1"/>
            </a:solidFill>
            <a:tailEnd type="arrow" w="med" len="med"/>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500"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500"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nodeType="withEffect">
                                  <p:stCondLst>
                                    <p:cond delay="0"/>
                                  </p:stCondLst>
                                  <p:childTnLst>
                                    <p:set>
                                      <p:cBhvr>
                                        <p:cTn id="14" dur="500"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par>
                                <p:cTn id="17" presetID="12" presetClass="entr" presetSubtype="4" fill="hold" nodeType="withEffect">
                                  <p:stCondLst>
                                    <p:cond delay="0"/>
                                  </p:stCondLst>
                                  <p:childTnLst>
                                    <p:set>
                                      <p:cBhvr>
                                        <p:cTn id="18" dur="500"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5">
                    <a:lumMod val="50000"/>
                  </a:schemeClr>
                </a:solidFill>
                <a:latin typeface="Times New Roman" pitchFamily="18" charset="0"/>
                <a:cs typeface="Times New Roman" pitchFamily="18" charset="0"/>
              </a:rPr>
              <a:t>Acute </a:t>
            </a:r>
            <a:r>
              <a:rPr lang="en-US" b="1" dirty="0" smtClean="0">
                <a:solidFill>
                  <a:schemeClr val="accent5">
                    <a:lumMod val="50000"/>
                  </a:schemeClr>
                </a:solidFill>
                <a:latin typeface="Times New Roman" pitchFamily="18" charset="0"/>
                <a:cs typeface="Times New Roman" pitchFamily="18" charset="0"/>
              </a:rPr>
              <a:t>disease :</a:t>
            </a:r>
            <a:r>
              <a:rPr lang="en-US" b="1" dirty="0">
                <a:solidFill>
                  <a:schemeClr val="accent5">
                    <a:lumMod val="50000"/>
                  </a:schemeClr>
                </a:solidFill>
                <a:latin typeface="Times New Roman" pitchFamily="18" charset="0"/>
                <a:cs typeface="Times New Roman" pitchFamily="18" charset="0"/>
              </a:rPr>
              <a:t/>
            </a:r>
            <a:br>
              <a:rPr lang="en-US" b="1" dirty="0">
                <a:solidFill>
                  <a:schemeClr val="accent5">
                    <a:lumMod val="50000"/>
                  </a:schemeClr>
                </a:solidFill>
                <a:latin typeface="Times New Roman" pitchFamily="18" charset="0"/>
                <a:cs typeface="Times New Roman" pitchFamily="18" charset="0"/>
              </a:rPr>
            </a:br>
            <a:endParaRPr lang="en-US" b="1" dirty="0">
              <a:solidFill>
                <a:schemeClr val="accent5">
                  <a:lumMod val="50000"/>
                </a:schemeClr>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838200" y="1789611"/>
            <a:ext cx="10515600" cy="4049486"/>
          </a:xfrm>
        </p:spPr>
        <p:txBody>
          <a:bodyPr>
            <a:normAutofit/>
          </a:bodyPr>
          <a:lstStyle/>
          <a:p>
            <a:r>
              <a:rPr lang="en-US" b="1" dirty="0" smtClean="0">
                <a:solidFill>
                  <a:schemeClr val="accent5">
                    <a:lumMod val="50000"/>
                  </a:schemeClr>
                </a:solidFill>
                <a:latin typeface="Times New Roman" pitchFamily="18" charset="0"/>
                <a:cs typeface="Times New Roman" pitchFamily="18" charset="0"/>
              </a:rPr>
              <a:t>DEFINITION : </a:t>
            </a:r>
            <a:r>
              <a:rPr lang="en-US" b="1" dirty="0">
                <a:solidFill>
                  <a:schemeClr val="accent5">
                    <a:lumMod val="50000"/>
                  </a:schemeClr>
                </a:solidFill>
                <a:latin typeface="Times New Roman" pitchFamily="18" charset="0"/>
                <a:cs typeface="Times New Roman" pitchFamily="18" charset="0"/>
              </a:rPr>
              <a:t>§ 72</a:t>
            </a:r>
            <a:endParaRPr lang="en-US" b="1" dirty="0" smtClean="0">
              <a:solidFill>
                <a:schemeClr val="accent5">
                  <a:lumMod val="50000"/>
                </a:schemeClr>
              </a:solidFill>
              <a:latin typeface="Times New Roman" pitchFamily="18" charset="0"/>
              <a:cs typeface="Times New Roman" pitchFamily="18" charset="0"/>
            </a:endParaRPr>
          </a:p>
          <a:p>
            <a:pPr marL="114300" indent="0">
              <a:buNone/>
            </a:pPr>
            <a:r>
              <a:rPr lang="en-US" sz="2800" b="1" dirty="0" smtClean="0">
                <a:solidFill>
                  <a:schemeClr val="accent5">
                    <a:lumMod val="50000"/>
                  </a:schemeClr>
                </a:solidFill>
                <a:latin typeface="Times New Roman" pitchFamily="18" charset="0"/>
                <a:cs typeface="Times New Roman" pitchFamily="18" charset="0"/>
              </a:rPr>
              <a:t>         </a:t>
            </a:r>
            <a:r>
              <a:rPr lang="en-US" sz="2800" dirty="0" smtClean="0">
                <a:solidFill>
                  <a:schemeClr val="accent5">
                    <a:lumMod val="50000"/>
                  </a:schemeClr>
                </a:solidFill>
                <a:latin typeface="Times New Roman" pitchFamily="18" charset="0"/>
                <a:cs typeface="Times New Roman" pitchFamily="18" charset="0"/>
              </a:rPr>
              <a:t>The </a:t>
            </a:r>
            <a:r>
              <a:rPr lang="en-US" sz="2800" dirty="0">
                <a:solidFill>
                  <a:schemeClr val="accent5">
                    <a:lumMod val="50000"/>
                  </a:schemeClr>
                </a:solidFill>
                <a:latin typeface="Times New Roman" pitchFamily="18" charset="0"/>
                <a:cs typeface="Times New Roman" pitchFamily="18" charset="0"/>
              </a:rPr>
              <a:t>disease to which man is liable are either rapid morbid processes of the abnormally deranged vital force, which have a tendency to finish their course more or less quickly, but always in a moderate time – these are termed acute </a:t>
            </a:r>
            <a:r>
              <a:rPr lang="en-US" sz="2800" dirty="0" smtClean="0">
                <a:solidFill>
                  <a:schemeClr val="accent5">
                    <a:lumMod val="50000"/>
                  </a:schemeClr>
                </a:solidFill>
                <a:latin typeface="Times New Roman" pitchFamily="18" charset="0"/>
                <a:cs typeface="Times New Roman" pitchFamily="18" charset="0"/>
              </a:rPr>
              <a:t>diseases</a:t>
            </a:r>
            <a:r>
              <a:rPr lang="en-US" dirty="0">
                <a:solidFill>
                  <a:schemeClr val="accent5">
                    <a:lumMod val="50000"/>
                  </a:schemeClr>
                </a:solidFill>
                <a:latin typeface="Times New Roman" pitchFamily="18" charset="0"/>
                <a:cs typeface="Times New Roman"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45" y="140970"/>
            <a:ext cx="10515600" cy="1325563"/>
          </a:xfrm>
        </p:spPr>
        <p:txBody>
          <a:bodyPr/>
          <a:lstStyle/>
          <a:p>
            <a:r>
              <a:rPr lang="en-US" b="1">
                <a:solidFill>
                  <a:schemeClr val="accent5">
                    <a:lumMod val="50000"/>
                  </a:schemeClr>
                </a:solidFill>
                <a:latin typeface="Times New Roman" pitchFamily="18" charset="0"/>
                <a:cs typeface="Times New Roman" pitchFamily="18" charset="0"/>
              </a:rPr>
              <a:t>ACUTE MIASM</a:t>
            </a:r>
            <a:r>
              <a:rPr lang="en-US">
                <a:solidFill>
                  <a:schemeClr val="accent5">
                    <a:lumMod val="50000"/>
                  </a:schemeClr>
                </a:solidFill>
                <a:latin typeface="Times New Roman" pitchFamily="18" charset="0"/>
                <a:cs typeface="Times New Roman" pitchFamily="18" charset="0"/>
              </a:rPr>
              <a:t>:</a:t>
            </a:r>
          </a:p>
        </p:txBody>
      </p:sp>
      <p:sp>
        <p:nvSpPr>
          <p:cNvPr id="3" name="Content Placeholder 2"/>
          <p:cNvSpPr>
            <a:spLocks noGrp="1"/>
          </p:cNvSpPr>
          <p:nvPr>
            <p:ph sz="half" idx="1"/>
          </p:nvPr>
        </p:nvSpPr>
        <p:spPr>
          <a:xfrm>
            <a:off x="324485" y="1737359"/>
            <a:ext cx="10334806" cy="4798695"/>
          </a:xfrm>
        </p:spPr>
        <p:txBody>
          <a:bodyPr>
            <a:noAutofit/>
          </a:bodyPr>
          <a:lstStyle/>
          <a:p>
            <a:r>
              <a:rPr lang="en-US" sz="3200" dirty="0">
                <a:solidFill>
                  <a:schemeClr val="accent5">
                    <a:lumMod val="50000"/>
                  </a:schemeClr>
                </a:solidFill>
                <a:latin typeface="Times New Roman" pitchFamily="18" charset="0"/>
                <a:cs typeface="Times New Roman" pitchFamily="18" charset="0"/>
              </a:rPr>
              <a:t>Some epidemic </a:t>
            </a:r>
            <a:r>
              <a:rPr lang="en-US" sz="3200" dirty="0" err="1">
                <a:solidFill>
                  <a:schemeClr val="accent5">
                    <a:lumMod val="50000"/>
                  </a:schemeClr>
                </a:solidFill>
                <a:latin typeface="Times New Roman" pitchFamily="18" charset="0"/>
                <a:cs typeface="Times New Roman" pitchFamily="18" charset="0"/>
              </a:rPr>
              <a:t>diseaes</a:t>
            </a:r>
            <a:r>
              <a:rPr lang="en-US" sz="3200" dirty="0">
                <a:solidFill>
                  <a:schemeClr val="accent5">
                    <a:lumMod val="50000"/>
                  </a:schemeClr>
                </a:solidFill>
                <a:latin typeface="Times New Roman" pitchFamily="18" charset="0"/>
                <a:cs typeface="Times New Roman" pitchFamily="18" charset="0"/>
              </a:rPr>
              <a:t> acute </a:t>
            </a:r>
            <a:r>
              <a:rPr lang="en-US" sz="3200" dirty="0" err="1">
                <a:solidFill>
                  <a:schemeClr val="accent5">
                    <a:lumMod val="50000"/>
                  </a:schemeClr>
                </a:solidFill>
                <a:latin typeface="Times New Roman" pitchFamily="18" charset="0"/>
                <a:cs typeface="Times New Roman" pitchFamily="18" charset="0"/>
              </a:rPr>
              <a:t>miasm</a:t>
            </a:r>
            <a:r>
              <a:rPr lang="en-US" sz="3200" dirty="0">
                <a:solidFill>
                  <a:schemeClr val="accent5">
                    <a:lumMod val="50000"/>
                  </a:schemeClr>
                </a:solidFill>
                <a:latin typeface="Times New Roman" pitchFamily="18" charset="0"/>
                <a:cs typeface="Times New Roman" pitchFamily="18" charset="0"/>
              </a:rPr>
              <a:t>.</a:t>
            </a:r>
          </a:p>
          <a:p>
            <a:pPr marL="0" indent="0">
              <a:buNone/>
            </a:pPr>
            <a:r>
              <a:rPr lang="en-US" sz="3200" b="1" dirty="0">
                <a:solidFill>
                  <a:schemeClr val="accent5">
                    <a:lumMod val="50000"/>
                  </a:schemeClr>
                </a:solidFill>
                <a:latin typeface="Times New Roman" pitchFamily="18" charset="0"/>
                <a:cs typeface="Times New Roman" pitchFamily="18" charset="0"/>
              </a:rPr>
              <a:t>TYPES:</a:t>
            </a:r>
            <a:endParaRPr lang="en-US" sz="3200" dirty="0">
              <a:solidFill>
                <a:schemeClr val="accent5">
                  <a:lumMod val="50000"/>
                </a:schemeClr>
              </a:solidFill>
              <a:latin typeface="Times New Roman" pitchFamily="18" charset="0"/>
              <a:cs typeface="Times New Roman" pitchFamily="18" charset="0"/>
            </a:endParaRPr>
          </a:p>
          <a:p>
            <a:pPr marL="0" indent="0">
              <a:buNone/>
            </a:pPr>
            <a:r>
              <a:rPr lang="en-US" sz="3200" dirty="0">
                <a:solidFill>
                  <a:schemeClr val="accent5">
                    <a:lumMod val="50000"/>
                  </a:schemeClr>
                </a:solidFill>
                <a:latin typeface="Times New Roman" pitchFamily="18" charset="0"/>
                <a:cs typeface="Times New Roman" pitchFamily="18" charset="0"/>
              </a:rPr>
              <a:t>          1. Non-recurrent acute </a:t>
            </a:r>
            <a:r>
              <a:rPr lang="en-US" sz="3200" dirty="0" err="1">
                <a:solidFill>
                  <a:schemeClr val="accent5">
                    <a:lumMod val="50000"/>
                  </a:schemeClr>
                </a:solidFill>
                <a:latin typeface="Times New Roman" pitchFamily="18" charset="0"/>
                <a:cs typeface="Times New Roman" pitchFamily="18" charset="0"/>
              </a:rPr>
              <a:t>miasm</a:t>
            </a:r>
            <a:r>
              <a:rPr lang="en-US" sz="3200" dirty="0">
                <a:solidFill>
                  <a:schemeClr val="accent5">
                    <a:lumMod val="50000"/>
                  </a:schemeClr>
                </a:solidFill>
                <a:latin typeface="Times New Roman" pitchFamily="18" charset="0"/>
                <a:cs typeface="Times New Roman" pitchFamily="18" charset="0"/>
              </a:rPr>
              <a:t>.</a:t>
            </a:r>
          </a:p>
          <a:p>
            <a:pPr marL="0" indent="0">
              <a:buNone/>
            </a:pPr>
            <a:r>
              <a:rPr lang="en-US" sz="3200" dirty="0">
                <a:solidFill>
                  <a:schemeClr val="accent5">
                    <a:lumMod val="50000"/>
                  </a:schemeClr>
                </a:solidFill>
                <a:latin typeface="Times New Roman" pitchFamily="18" charset="0"/>
                <a:cs typeface="Times New Roman" pitchFamily="18" charset="0"/>
              </a:rPr>
              <a:t>          2. Recurrent acute </a:t>
            </a:r>
            <a:r>
              <a:rPr lang="en-US" sz="3200" dirty="0" err="1">
                <a:solidFill>
                  <a:schemeClr val="accent5">
                    <a:lumMod val="50000"/>
                  </a:schemeClr>
                </a:solidFill>
                <a:latin typeface="Times New Roman" pitchFamily="18" charset="0"/>
                <a:cs typeface="Times New Roman" pitchFamily="18" charset="0"/>
              </a:rPr>
              <a:t>miasm</a:t>
            </a:r>
            <a:r>
              <a:rPr lang="en-US" sz="3200" dirty="0">
                <a:solidFill>
                  <a:schemeClr val="accent5">
                    <a:lumMod val="50000"/>
                  </a:schemeClr>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cTn>
                              </p:par>
                              <p:par>
                                <p:cTn id="17" presetID="27" presetClass="entr" presetSubtype="0" fill="hold" nodeType="withEffect">
                                  <p:stCondLst>
                                    <p:cond delay="0"/>
                                  </p:stCondLst>
                                  <p:iterate type="lt">
                                    <p:tmPct val="50000"/>
                                  </p:iterate>
                                  <p:childTnLst>
                                    <p:set>
                                      <p:cBhvr>
                                        <p:cTn id="18"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9"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3">
                                            <p:txEl>
                                              <p:pRg st="1" end="1"/>
                                            </p:txEl>
                                          </p:spTgt>
                                        </p:tgtEl>
                                        <p:attrNameLst>
                                          <p:attrName>fill.type</p:attrName>
                                        </p:attrNameLst>
                                      </p:cBhvr>
                                      <p:to>
                                        <p:strVal val="solid"/>
                                      </p:to>
                                    </p:set>
                                  </p:childTnLst>
                                </p:cTn>
                              </p:par>
                              <p:par>
                                <p:cTn id="22" presetID="27" presetClass="entr" presetSubtype="0" fill="hold" nodeType="withEffect">
                                  <p:stCondLst>
                                    <p:cond delay="0"/>
                                  </p:stCondLst>
                                  <p:iterate type="lt">
                                    <p:tmPct val="50000"/>
                                  </p:iterate>
                                  <p:childTnLst>
                                    <p:set>
                                      <p:cBhvr>
                                        <p:cTn id="23"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4"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6" dur="80"/>
                                        <p:tgtEl>
                                          <p:spTgt spid="3">
                                            <p:txEl>
                                              <p:pRg st="2" end="2"/>
                                            </p:txEl>
                                          </p:spTgt>
                                        </p:tgtEl>
                                        <p:attrNameLst>
                                          <p:attrName>fill.type</p:attrName>
                                        </p:attrNameLst>
                                      </p:cBhvr>
                                      <p:to>
                                        <p:strVal val="solid"/>
                                      </p:to>
                                    </p:set>
                                  </p:childTnLst>
                                </p:cTn>
                              </p:par>
                              <p:par>
                                <p:cTn id="27" presetID="27" presetClass="entr" presetSubtype="0" fill="hold" nodeType="withEffect">
                                  <p:stCondLst>
                                    <p:cond delay="0"/>
                                  </p:stCondLst>
                                  <p:iterate type="lt">
                                    <p:tmPct val="50000"/>
                                  </p:iterate>
                                  <p:childTnLst>
                                    <p:set>
                                      <p:cBhvr>
                                        <p:cTn id="28"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9"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1" dur="80"/>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465" y="-106680"/>
            <a:ext cx="10515600" cy="1325563"/>
          </a:xfrm>
        </p:spPr>
        <p:txBody>
          <a:bodyPr/>
          <a:lstStyle/>
          <a:p>
            <a:r>
              <a:rPr lang="en-US">
                <a:solidFill>
                  <a:schemeClr val="accent5">
                    <a:lumMod val="50000"/>
                  </a:schemeClr>
                </a:solidFill>
                <a:latin typeface="Times New Roman" pitchFamily="18" charset="0"/>
                <a:cs typeface="Times New Roman" pitchFamily="18" charset="0"/>
                <a:sym typeface="+mn-ea"/>
              </a:rPr>
              <a:t>  </a:t>
            </a:r>
            <a:r>
              <a:rPr lang="en-US" sz="4000" b="1">
                <a:solidFill>
                  <a:schemeClr val="accent5">
                    <a:lumMod val="50000"/>
                  </a:schemeClr>
                </a:solidFill>
                <a:latin typeface="Times New Roman" pitchFamily="18" charset="0"/>
                <a:cs typeface="Times New Roman" pitchFamily="18" charset="0"/>
                <a:sym typeface="+mn-ea"/>
              </a:rPr>
              <a:t>1. Non-recurrent acute miasm.</a:t>
            </a:r>
            <a:endParaRPr lang="en-US" sz="4000" b="1">
              <a:solidFill>
                <a:schemeClr val="accent5">
                  <a:lumMod val="50000"/>
                </a:schemeClr>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681989" y="1112520"/>
            <a:ext cx="9611541" cy="4351338"/>
          </a:xfrm>
        </p:spPr>
        <p:txBody>
          <a:bodyPr>
            <a:normAutofit/>
          </a:bodyPr>
          <a:lstStyle/>
          <a:p>
            <a:r>
              <a:rPr lang="en-US" sz="3200" dirty="0">
                <a:solidFill>
                  <a:schemeClr val="accent5">
                    <a:lumMod val="50000"/>
                  </a:schemeClr>
                </a:solidFill>
                <a:latin typeface="Times New Roman" pitchFamily="18" charset="0"/>
                <a:cs typeface="Times New Roman" pitchFamily="18" charset="0"/>
              </a:rPr>
              <a:t>Some epidemic disease attack the person once in a life time .</a:t>
            </a:r>
          </a:p>
          <a:p>
            <a:r>
              <a:rPr lang="en-US" sz="3200" dirty="0">
                <a:solidFill>
                  <a:schemeClr val="accent5">
                    <a:lumMod val="50000"/>
                  </a:schemeClr>
                </a:solidFill>
                <a:latin typeface="Times New Roman" pitchFamily="18" charset="0"/>
                <a:cs typeface="Times New Roman" pitchFamily="18" charset="0"/>
              </a:rPr>
              <a:t>They don't recur the same person again </a:t>
            </a:r>
            <a:r>
              <a:rPr lang="en-US" sz="3200" dirty="0" err="1">
                <a:solidFill>
                  <a:schemeClr val="accent5">
                    <a:lumMod val="50000"/>
                  </a:schemeClr>
                </a:solidFill>
                <a:latin typeface="Times New Roman" pitchFamily="18" charset="0"/>
                <a:cs typeface="Times New Roman" pitchFamily="18" charset="0"/>
              </a:rPr>
              <a:t>ans</a:t>
            </a:r>
            <a:r>
              <a:rPr lang="en-US" sz="3200" dirty="0">
                <a:solidFill>
                  <a:schemeClr val="accent5">
                    <a:lumMod val="50000"/>
                  </a:schemeClr>
                </a:solidFill>
                <a:latin typeface="Times New Roman" pitchFamily="18" charset="0"/>
                <a:cs typeface="Times New Roman" pitchFamily="18" charset="0"/>
              </a:rPr>
              <a:t> again.</a:t>
            </a:r>
          </a:p>
          <a:p>
            <a:r>
              <a:rPr lang="en-US" sz="3200" dirty="0">
                <a:solidFill>
                  <a:schemeClr val="accent5">
                    <a:lumMod val="50000"/>
                  </a:schemeClr>
                </a:solidFill>
                <a:latin typeface="Times New Roman" pitchFamily="18" charset="0"/>
                <a:cs typeface="Times New Roman" pitchFamily="18" charset="0"/>
              </a:rPr>
              <a:t>Hence they are called by </a:t>
            </a:r>
            <a:r>
              <a:rPr lang="en-US" sz="3200" dirty="0" err="1">
                <a:solidFill>
                  <a:schemeClr val="accent5">
                    <a:lumMod val="50000"/>
                  </a:schemeClr>
                </a:solidFill>
                <a:latin typeface="Times New Roman" pitchFamily="18" charset="0"/>
                <a:cs typeface="Times New Roman" pitchFamily="18" charset="0"/>
              </a:rPr>
              <a:t>thier</a:t>
            </a:r>
            <a:r>
              <a:rPr lang="en-US" sz="3200" dirty="0">
                <a:solidFill>
                  <a:schemeClr val="accent5">
                    <a:lumMod val="50000"/>
                  </a:schemeClr>
                </a:solidFill>
                <a:latin typeface="Times New Roman" pitchFamily="18" charset="0"/>
                <a:cs typeface="Times New Roman" pitchFamily="18" charset="0"/>
              </a:rPr>
              <a:t> specific names.</a:t>
            </a:r>
          </a:p>
          <a:p>
            <a:r>
              <a:rPr lang="en-US" sz="3200" dirty="0">
                <a:solidFill>
                  <a:schemeClr val="accent5">
                    <a:lumMod val="50000"/>
                  </a:schemeClr>
                </a:solidFill>
                <a:latin typeface="Times New Roman" pitchFamily="18" charset="0"/>
                <a:cs typeface="Times New Roman" pitchFamily="18" charset="0"/>
              </a:rPr>
              <a:t>Examples: </a:t>
            </a:r>
            <a:r>
              <a:rPr lang="en-US" sz="3200" dirty="0" err="1">
                <a:solidFill>
                  <a:schemeClr val="accent5">
                    <a:lumMod val="50000"/>
                  </a:schemeClr>
                </a:solidFill>
                <a:latin typeface="Times New Roman" pitchFamily="18" charset="0"/>
                <a:cs typeface="Times New Roman" pitchFamily="18" charset="0"/>
              </a:rPr>
              <a:t>Chickenpox,measles</a:t>
            </a:r>
            <a:r>
              <a:rPr lang="en-US" sz="3200" dirty="0">
                <a:solidFill>
                  <a:schemeClr val="accent5">
                    <a:lumMod val="50000"/>
                  </a:schemeClr>
                </a:solidFill>
                <a:latin typeface="Times New Roman" pitchFamily="18" charset="0"/>
                <a:cs typeface="Times New Roman" pitchFamily="18" charset="0"/>
              </a:rPr>
              <a:t>, whooping cough, </a:t>
            </a:r>
            <a:r>
              <a:rPr lang="en-US" sz="3200" dirty="0" err="1">
                <a:solidFill>
                  <a:schemeClr val="accent5">
                    <a:lumMod val="50000"/>
                  </a:schemeClr>
                </a:solidFill>
                <a:latin typeface="Times New Roman" pitchFamily="18" charset="0"/>
                <a:cs typeface="Times New Roman" pitchFamily="18" charset="0"/>
              </a:rPr>
              <a:t>Syndenham</a:t>
            </a:r>
            <a:r>
              <a:rPr lang="en-US" sz="3200" dirty="0">
                <a:solidFill>
                  <a:schemeClr val="accent5">
                    <a:lumMod val="50000"/>
                  </a:schemeClr>
                </a:solidFill>
                <a:latin typeface="Times New Roman" pitchFamily="18" charset="0"/>
                <a:cs typeface="Times New Roman" pitchFamily="18" charset="0"/>
              </a:rPr>
              <a:t> bright red scarlet fever, Mumps &amp;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15" y="-166370"/>
            <a:ext cx="10515600" cy="1325563"/>
          </a:xfrm>
        </p:spPr>
        <p:txBody>
          <a:bodyPr/>
          <a:lstStyle/>
          <a:p>
            <a:r>
              <a:rPr lang="en-US" b="1">
                <a:solidFill>
                  <a:schemeClr val="accent5">
                    <a:lumMod val="50000"/>
                  </a:schemeClr>
                </a:solidFill>
                <a:latin typeface="Times New Roman" pitchFamily="18" charset="0"/>
                <a:cs typeface="Times New Roman" pitchFamily="18" charset="0"/>
                <a:sym typeface="+mn-ea"/>
              </a:rPr>
              <a:t>    2. Recurrent acute miasm</a:t>
            </a:r>
            <a:endParaRPr lang="en-US" b="1">
              <a:solidFill>
                <a:schemeClr val="accent5">
                  <a:lumMod val="50000"/>
                </a:schemeClr>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229235" y="1502229"/>
            <a:ext cx="11331394" cy="5349421"/>
          </a:xfrm>
        </p:spPr>
        <p:txBody>
          <a:bodyPr>
            <a:normAutofit/>
          </a:bodyPr>
          <a:lstStyle/>
          <a:p>
            <a:r>
              <a:rPr lang="en-US" dirty="0">
                <a:solidFill>
                  <a:schemeClr val="accent5">
                    <a:lumMod val="50000"/>
                  </a:schemeClr>
                </a:solidFill>
                <a:latin typeface="Times New Roman" pitchFamily="18" charset="0"/>
                <a:cs typeface="Times New Roman" pitchFamily="18" charset="0"/>
              </a:rPr>
              <a:t>Some epidemic disease are attacks the person in recurrent or frequent in manner, this type of acute </a:t>
            </a:r>
            <a:r>
              <a:rPr lang="en-US" dirty="0" err="1">
                <a:solidFill>
                  <a:schemeClr val="accent5">
                    <a:lumMod val="50000"/>
                  </a:schemeClr>
                </a:solidFill>
                <a:latin typeface="Times New Roman" pitchFamily="18" charset="0"/>
                <a:cs typeface="Times New Roman" pitchFamily="18" charset="0"/>
              </a:rPr>
              <a:t>miasm</a:t>
            </a:r>
            <a:r>
              <a:rPr lang="en-US" dirty="0">
                <a:solidFill>
                  <a:schemeClr val="accent5">
                    <a:lumMod val="50000"/>
                  </a:schemeClr>
                </a:solidFill>
                <a:latin typeface="Times New Roman" pitchFamily="18" charset="0"/>
                <a:cs typeface="Times New Roman" pitchFamily="18" charset="0"/>
              </a:rPr>
              <a:t> called recurrent acute </a:t>
            </a:r>
            <a:r>
              <a:rPr lang="en-US" dirty="0" err="1">
                <a:solidFill>
                  <a:schemeClr val="accent5">
                    <a:lumMod val="50000"/>
                  </a:schemeClr>
                </a:solidFill>
                <a:latin typeface="Times New Roman" pitchFamily="18" charset="0"/>
                <a:cs typeface="Times New Roman" pitchFamily="18" charset="0"/>
              </a:rPr>
              <a:t>miasm</a:t>
            </a:r>
            <a:r>
              <a:rPr lang="en-US" dirty="0">
                <a:solidFill>
                  <a:schemeClr val="accent5">
                    <a:lumMod val="50000"/>
                  </a:schemeClr>
                </a:solidFill>
                <a:latin typeface="Times New Roman" pitchFamily="18" charset="0"/>
                <a:cs typeface="Times New Roman" pitchFamily="18" charset="0"/>
              </a:rPr>
              <a:t>.</a:t>
            </a:r>
          </a:p>
          <a:p>
            <a:r>
              <a:rPr lang="en-US" dirty="0">
                <a:solidFill>
                  <a:schemeClr val="accent5">
                    <a:lumMod val="50000"/>
                  </a:schemeClr>
                </a:solidFill>
                <a:latin typeface="Times New Roman" pitchFamily="18" charset="0"/>
                <a:cs typeface="Times New Roman" pitchFamily="18" charset="0"/>
              </a:rPr>
              <a:t>It recur frequently in pretty much the same manner,</a:t>
            </a:r>
          </a:p>
          <a:p>
            <a:r>
              <a:rPr lang="en-US" dirty="0">
                <a:solidFill>
                  <a:schemeClr val="accent5">
                    <a:lumMod val="50000"/>
                  </a:schemeClr>
                </a:solidFill>
                <a:latin typeface="Times New Roman" pitchFamily="18" charset="0"/>
                <a:cs typeface="Times New Roman" pitchFamily="18" charset="0"/>
              </a:rPr>
              <a:t>Then it keep affecting an individual, several times during his life time.</a:t>
            </a:r>
          </a:p>
          <a:p>
            <a:r>
              <a:rPr lang="en-US" dirty="0">
                <a:solidFill>
                  <a:schemeClr val="accent5">
                    <a:lumMod val="50000"/>
                  </a:schemeClr>
                </a:solidFill>
                <a:latin typeface="Times New Roman" pitchFamily="18" charset="0"/>
                <a:cs typeface="Times New Roman" pitchFamily="18" charset="0"/>
              </a:rPr>
              <a:t>This kind of acute </a:t>
            </a:r>
            <a:r>
              <a:rPr lang="en-US" dirty="0" err="1">
                <a:solidFill>
                  <a:schemeClr val="accent5">
                    <a:lumMod val="50000"/>
                  </a:schemeClr>
                </a:solidFill>
                <a:latin typeface="Times New Roman" pitchFamily="18" charset="0"/>
                <a:cs typeface="Times New Roman" pitchFamily="18" charset="0"/>
              </a:rPr>
              <a:t>miasms</a:t>
            </a:r>
            <a:r>
              <a:rPr lang="en-US" dirty="0">
                <a:solidFill>
                  <a:schemeClr val="accent5">
                    <a:lumMod val="50000"/>
                  </a:schemeClr>
                </a:solidFill>
                <a:latin typeface="Times New Roman" pitchFamily="18" charset="0"/>
                <a:cs typeface="Times New Roman" pitchFamily="18" charset="0"/>
              </a:rPr>
              <a:t> may attack person more than one time in his life time in the same manner with similar totality of signs and symptoms.</a:t>
            </a:r>
          </a:p>
          <a:p>
            <a:r>
              <a:rPr lang="en-US" dirty="0">
                <a:solidFill>
                  <a:schemeClr val="accent5">
                    <a:lumMod val="50000"/>
                  </a:schemeClr>
                </a:solidFill>
                <a:latin typeface="Times New Roman" pitchFamily="18" charset="0"/>
                <a:cs typeface="Times New Roman" pitchFamily="18" charset="0"/>
              </a:rPr>
              <a:t>Examples: Plaque of </a:t>
            </a:r>
            <a:r>
              <a:rPr lang="en-US" dirty="0" err="1">
                <a:solidFill>
                  <a:schemeClr val="accent5">
                    <a:lumMod val="50000"/>
                  </a:schemeClr>
                </a:solidFill>
                <a:latin typeface="Times New Roman" pitchFamily="18" charset="0"/>
                <a:cs typeface="Times New Roman" pitchFamily="18" charset="0"/>
              </a:rPr>
              <a:t>levant</a:t>
            </a:r>
            <a:r>
              <a:rPr lang="en-US" dirty="0">
                <a:solidFill>
                  <a:schemeClr val="accent5">
                    <a:lumMod val="50000"/>
                  </a:schemeClr>
                </a:solidFill>
                <a:latin typeface="Times New Roman" pitchFamily="18" charset="0"/>
                <a:cs typeface="Times New Roman" pitchFamily="18" charset="0"/>
              </a:rPr>
              <a:t>, Asiatic cholera, Yellow fever &amp;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plus(in)">
                                      <p:cBhvr>
                                        <p:cTn id="17" dur="2000"/>
                                        <p:tgtEl>
                                          <p:spTgt spid="3">
                                            <p:txEl>
                                              <p:pRg st="1" end="1"/>
                                            </p:txEl>
                                          </p:spTgt>
                                        </p:tgtEl>
                                      </p:cBhvr>
                                    </p:animEffect>
                                  </p:childTnLst>
                                </p:cTn>
                              </p:par>
                              <p:par>
                                <p:cTn id="18" presetID="13"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plus(in)">
                                      <p:cBhvr>
                                        <p:cTn id="20" dur="2000"/>
                                        <p:tgtEl>
                                          <p:spTgt spid="3">
                                            <p:txEl>
                                              <p:pRg st="2" end="2"/>
                                            </p:txEl>
                                          </p:spTgt>
                                        </p:tgtEl>
                                      </p:cBhvr>
                                    </p:animEffect>
                                  </p:childTnLst>
                                </p:cTn>
                              </p:par>
                              <p:par>
                                <p:cTn id="21" presetID="13" presetClass="entr" presetSubtype="1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plus(in)">
                                      <p:cBhvr>
                                        <p:cTn id="23" dur="2000"/>
                                        <p:tgtEl>
                                          <p:spTgt spid="3">
                                            <p:txEl>
                                              <p:pRg st="3" end="3"/>
                                            </p:txEl>
                                          </p:spTgt>
                                        </p:tgtEl>
                                      </p:cBhvr>
                                    </p:animEffect>
                                  </p:childTnLst>
                                </p:cTn>
                              </p:par>
                              <p:par>
                                <p:cTn id="24" presetID="13"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plus(in)">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45" y="640080"/>
            <a:ext cx="10515600" cy="519748"/>
          </a:xfrm>
        </p:spPr>
        <p:txBody>
          <a:bodyPr>
            <a:normAutofit fontScale="90000"/>
          </a:bodyPr>
          <a:lstStyle/>
          <a:p>
            <a:r>
              <a:rPr lang="en-US" sz="4000" b="1" dirty="0">
                <a:solidFill>
                  <a:schemeClr val="accent5">
                    <a:lumMod val="50000"/>
                  </a:schemeClr>
                </a:solidFill>
                <a:latin typeface="Times New Roman" pitchFamily="18" charset="0"/>
                <a:cs typeface="Times New Roman" pitchFamily="18" charset="0"/>
              </a:rPr>
              <a:t>TOTALITY OF EPIDEMIC DISEASE: </a:t>
            </a:r>
            <a:r>
              <a:rPr lang="en-US" sz="4000" b="1" dirty="0">
                <a:solidFill>
                  <a:schemeClr val="accent5">
                    <a:lumMod val="50000"/>
                  </a:schemeClr>
                </a:solidFill>
                <a:latin typeface="Times New Roman" pitchFamily="18" charset="0"/>
                <a:cs typeface="Times New Roman" pitchFamily="18" charset="0"/>
                <a:sym typeface="+mn-ea"/>
              </a:rPr>
              <a:t>§100-102</a:t>
            </a:r>
            <a:endParaRPr lang="en-US" sz="4000" b="1" dirty="0">
              <a:solidFill>
                <a:schemeClr val="accent5">
                  <a:lumMod val="50000"/>
                </a:schemeClr>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770709" y="2259874"/>
            <a:ext cx="10907485" cy="4598126"/>
          </a:xfrm>
        </p:spPr>
        <p:txBody>
          <a:bodyPr>
            <a:normAutofit/>
          </a:bodyPr>
          <a:lstStyle/>
          <a:p>
            <a:r>
              <a:rPr lang="en-US" dirty="0">
                <a:solidFill>
                  <a:schemeClr val="accent5">
                    <a:lumMod val="50000"/>
                  </a:schemeClr>
                </a:solidFill>
                <a:latin typeface="Times New Roman" pitchFamily="18" charset="0"/>
                <a:cs typeface="Times New Roman" pitchFamily="18" charset="0"/>
              </a:rPr>
              <a:t>Genus epidemics</a:t>
            </a:r>
          </a:p>
          <a:p>
            <a:r>
              <a:rPr lang="en-US" dirty="0">
                <a:solidFill>
                  <a:schemeClr val="accent5">
                    <a:lumMod val="50000"/>
                  </a:schemeClr>
                </a:solidFill>
                <a:latin typeface="Times New Roman" pitchFamily="18" charset="0"/>
                <a:cs typeface="Times New Roman" pitchFamily="18" charset="0"/>
              </a:rPr>
              <a:t>Investigation to totality of the symptoms of epidemic and </a:t>
            </a:r>
            <a:r>
              <a:rPr lang="en-US" dirty="0" err="1">
                <a:solidFill>
                  <a:schemeClr val="accent5">
                    <a:lumMod val="50000"/>
                  </a:schemeClr>
                </a:solidFill>
                <a:latin typeface="Times New Roman" pitchFamily="18" charset="0"/>
                <a:cs typeface="Times New Roman" pitchFamily="18" charset="0"/>
              </a:rPr>
              <a:t>sporatic</a:t>
            </a:r>
            <a:r>
              <a:rPr lang="en-US" dirty="0">
                <a:solidFill>
                  <a:schemeClr val="accent5">
                    <a:lumMod val="50000"/>
                  </a:schemeClr>
                </a:solidFill>
                <a:latin typeface="Times New Roman" pitchFamily="18" charset="0"/>
                <a:cs typeface="Times New Roman" pitchFamily="18" charset="0"/>
              </a:rPr>
              <a:t> disease are same in manner.</a:t>
            </a:r>
          </a:p>
          <a:p>
            <a:pPr marL="0" indent="0">
              <a:buNone/>
            </a:pP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It should be have a own peculiar name, it </a:t>
            </a:r>
            <a:r>
              <a:rPr lang="en-US" dirty="0" err="1">
                <a:solidFill>
                  <a:schemeClr val="accent5">
                    <a:lumMod val="50000"/>
                  </a:schemeClr>
                </a:solidFill>
                <a:latin typeface="Times New Roman" pitchFamily="18" charset="0"/>
                <a:cs typeface="Times New Roman" pitchFamily="18" charset="0"/>
              </a:rPr>
              <a:t>differenciated</a:t>
            </a:r>
            <a:r>
              <a:rPr lang="en-US" dirty="0">
                <a:solidFill>
                  <a:schemeClr val="accent5">
                    <a:lumMod val="50000"/>
                  </a:schemeClr>
                </a:solidFill>
                <a:latin typeface="Times New Roman" pitchFamily="18" charset="0"/>
                <a:cs typeface="Times New Roman" pitchFamily="18" charset="0"/>
              </a:rPr>
              <a:t> by the examination and treatment of the physician.</a:t>
            </a:r>
          </a:p>
          <a:p>
            <a:pPr marL="0" indent="0">
              <a:buNone/>
            </a:pP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The physician understand first every epidemic disease are new and unknown 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58092" y="1293223"/>
            <a:ext cx="11272974" cy="5303792"/>
          </a:xfrm>
        </p:spPr>
        <p:txBody>
          <a:bodyPr/>
          <a:lstStyle/>
          <a:p>
            <a:r>
              <a:rPr lang="en-US" sz="3200" dirty="0">
                <a:solidFill>
                  <a:schemeClr val="accent5">
                    <a:lumMod val="50000"/>
                  </a:schemeClr>
                </a:solidFill>
                <a:latin typeface="Times New Roman" pitchFamily="18" charset="0"/>
                <a:cs typeface="Times New Roman" pitchFamily="18" charset="0"/>
              </a:rPr>
              <a:t>He must investigate the disease thoroughly and prescribe the medicine real and rational in manner.</a:t>
            </a:r>
          </a:p>
          <a:p>
            <a:r>
              <a:rPr lang="en-US" sz="3200" dirty="0">
                <a:solidFill>
                  <a:schemeClr val="accent5">
                    <a:lumMod val="50000"/>
                  </a:schemeClr>
                </a:solidFill>
                <a:latin typeface="Times New Roman" pitchFamily="18" charset="0"/>
                <a:cs typeface="Times New Roman" pitchFamily="18" charset="0"/>
              </a:rPr>
              <a:t>Don't prescribe by same before experience, actual observation or any guess work.</a:t>
            </a:r>
          </a:p>
          <a:p>
            <a:r>
              <a:rPr lang="en-US" sz="3200" dirty="0">
                <a:solidFill>
                  <a:schemeClr val="accent5">
                    <a:lumMod val="50000"/>
                  </a:schemeClr>
                </a:solidFill>
                <a:latin typeface="Times New Roman" pitchFamily="18" charset="0"/>
                <a:cs typeface="Times New Roman" pitchFamily="18" charset="0"/>
              </a:rPr>
              <a:t>Don't conclude the remedy to complete examine all the cases</a:t>
            </a:r>
            <a:endParaRPr lang="en-US" dirty="0">
              <a:solidFill>
                <a:schemeClr val="accent5">
                  <a:lumMod val="50000"/>
                </a:schemeClr>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91465" y="1698171"/>
            <a:ext cx="11243038" cy="2713174"/>
          </a:xfrm>
        </p:spPr>
        <p:txBody>
          <a:bodyPr>
            <a:noAutofit/>
          </a:bodyPr>
          <a:lstStyle/>
          <a:p>
            <a:r>
              <a:rPr lang="en-US" sz="3200" dirty="0">
                <a:solidFill>
                  <a:schemeClr val="accent5">
                    <a:lumMod val="50000"/>
                  </a:schemeClr>
                </a:solidFill>
                <a:latin typeface="Times New Roman" pitchFamily="18" charset="0"/>
                <a:cs typeface="Times New Roman" pitchFamily="18" charset="0"/>
                <a:sym typeface="+mn-ea"/>
              </a:rPr>
              <a:t>In careful examination of the physician ( observation and case taking §83 ) it should bring phenomena of the </a:t>
            </a:r>
            <a:r>
              <a:rPr lang="en-US" sz="3200" dirty="0" err="1">
                <a:solidFill>
                  <a:schemeClr val="accent5">
                    <a:lumMod val="50000"/>
                  </a:schemeClr>
                </a:solidFill>
                <a:latin typeface="Times New Roman" pitchFamily="18" charset="0"/>
                <a:cs typeface="Times New Roman" pitchFamily="18" charset="0"/>
                <a:sym typeface="+mn-ea"/>
              </a:rPr>
              <a:t>peculier</a:t>
            </a:r>
            <a:r>
              <a:rPr lang="en-US" sz="3200" dirty="0">
                <a:solidFill>
                  <a:schemeClr val="accent5">
                    <a:lumMod val="50000"/>
                  </a:schemeClr>
                </a:solidFill>
                <a:latin typeface="Times New Roman" pitchFamily="18" charset="0"/>
                <a:cs typeface="Times New Roman" pitchFamily="18" charset="0"/>
                <a:sym typeface="+mn-ea"/>
              </a:rPr>
              <a:t> epidemic disease.</a:t>
            </a:r>
          </a:p>
          <a:p>
            <a:r>
              <a:rPr lang="en-US" sz="3200" dirty="0">
                <a:solidFill>
                  <a:schemeClr val="accent5">
                    <a:lumMod val="50000"/>
                  </a:schemeClr>
                </a:solidFill>
                <a:latin typeface="Times New Roman" pitchFamily="18" charset="0"/>
                <a:cs typeface="Times New Roman" pitchFamily="18" charset="0"/>
                <a:sym typeface="+mn-ea"/>
              </a:rPr>
              <a:t>The </a:t>
            </a:r>
            <a:r>
              <a:rPr lang="en-US" sz="3200" dirty="0" err="1">
                <a:solidFill>
                  <a:schemeClr val="accent5">
                    <a:lumMod val="50000"/>
                  </a:schemeClr>
                </a:solidFill>
                <a:latin typeface="Times New Roman" pitchFamily="18" charset="0"/>
                <a:cs typeface="Times New Roman" pitchFamily="18" charset="0"/>
                <a:sym typeface="+mn-ea"/>
              </a:rPr>
              <a:t>phenomina</a:t>
            </a:r>
            <a:r>
              <a:rPr lang="en-US" sz="3200" dirty="0">
                <a:solidFill>
                  <a:schemeClr val="accent5">
                    <a:lumMod val="50000"/>
                  </a:schemeClr>
                </a:solidFill>
                <a:latin typeface="Times New Roman" pitchFamily="18" charset="0"/>
                <a:cs typeface="Times New Roman" pitchFamily="18" charset="0"/>
                <a:sym typeface="+mn-ea"/>
              </a:rPr>
              <a:t> should be </a:t>
            </a:r>
            <a:r>
              <a:rPr lang="en-US" sz="3200" dirty="0" err="1">
                <a:solidFill>
                  <a:schemeClr val="accent5">
                    <a:lumMod val="50000"/>
                  </a:schemeClr>
                </a:solidFill>
                <a:latin typeface="Times New Roman" pitchFamily="18" charset="0"/>
                <a:cs typeface="Times New Roman" pitchFamily="18" charset="0"/>
                <a:sym typeface="+mn-ea"/>
              </a:rPr>
              <a:t>differenciate</a:t>
            </a:r>
            <a:r>
              <a:rPr lang="en-US" sz="3200" dirty="0">
                <a:solidFill>
                  <a:schemeClr val="accent5">
                    <a:lumMod val="50000"/>
                  </a:schemeClr>
                </a:solidFill>
                <a:latin typeface="Times New Roman" pitchFamily="18" charset="0"/>
                <a:cs typeface="Times New Roman" pitchFamily="18" charset="0"/>
                <a:sym typeface="+mn-ea"/>
              </a:rPr>
              <a:t> the present epidemic disease from past epidemic diseases. exception in non- recurrent acute </a:t>
            </a:r>
            <a:r>
              <a:rPr lang="en-US" sz="3200" dirty="0" err="1">
                <a:solidFill>
                  <a:schemeClr val="accent5">
                    <a:lumMod val="50000"/>
                  </a:schemeClr>
                </a:solidFill>
                <a:latin typeface="Times New Roman" pitchFamily="18" charset="0"/>
                <a:cs typeface="Times New Roman" pitchFamily="18" charset="0"/>
                <a:sym typeface="+mn-ea"/>
              </a:rPr>
              <a:t>miasm</a:t>
            </a:r>
            <a:r>
              <a:rPr lang="en-US" sz="3200" dirty="0">
                <a:solidFill>
                  <a:schemeClr val="accent5">
                    <a:lumMod val="50000"/>
                  </a:schemeClr>
                </a:solidFill>
                <a:latin typeface="Times New Roman" pitchFamily="18" charset="0"/>
                <a:cs typeface="Times New Roman" pitchFamily="18" charset="0"/>
                <a:sym typeface="+mn-ea"/>
              </a:rPr>
              <a:t>.</a:t>
            </a:r>
          </a:p>
          <a:p>
            <a:r>
              <a:rPr lang="en-US" sz="3200" dirty="0">
                <a:solidFill>
                  <a:schemeClr val="accent5">
                    <a:lumMod val="50000"/>
                  </a:schemeClr>
                </a:solidFill>
                <a:latin typeface="Times New Roman" pitchFamily="18" charset="0"/>
                <a:cs typeface="Times New Roman" pitchFamily="18" charset="0"/>
                <a:sym typeface="+mn-ea"/>
              </a:rPr>
              <a:t>The complete picture of the epidemic disease is not enough for 1st patient, it very difficulty to physician </a:t>
            </a:r>
            <a:endParaRPr lang="en-US" sz="3200" dirty="0">
              <a:solidFill>
                <a:schemeClr val="accent5">
                  <a:lumMod val="50000"/>
                </a:schemeClr>
              </a:solidFill>
              <a:latin typeface="Times New Roman" pitchFamily="18" charset="0"/>
              <a:cs typeface="Times New Roman" pitchFamily="18" charset="0"/>
            </a:endParaRPr>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4140" y="1384663"/>
            <a:ext cx="11910695" cy="3696788"/>
          </a:xfrm>
        </p:spPr>
        <p:txBody>
          <a:bodyPr>
            <a:normAutofit/>
          </a:bodyPr>
          <a:lstStyle/>
          <a:p>
            <a:r>
              <a:rPr lang="en-US" sz="3200" dirty="0">
                <a:solidFill>
                  <a:schemeClr val="accent5">
                    <a:lumMod val="50000"/>
                  </a:schemeClr>
                </a:solidFill>
                <a:latin typeface="Times New Roman" pitchFamily="18" charset="0"/>
                <a:cs typeface="Times New Roman" pitchFamily="18" charset="0"/>
              </a:rPr>
              <a:t>He need several affected person with careful examination, to get a proper </a:t>
            </a:r>
            <a:r>
              <a:rPr lang="en-US" sz="3200" dirty="0" err="1">
                <a:solidFill>
                  <a:schemeClr val="accent5">
                    <a:lumMod val="50000"/>
                  </a:schemeClr>
                </a:solidFill>
                <a:latin typeface="Times New Roman" pitchFamily="18" charset="0"/>
                <a:cs typeface="Times New Roman" pitchFamily="18" charset="0"/>
              </a:rPr>
              <a:t>similimum</a:t>
            </a:r>
            <a:r>
              <a:rPr lang="en-US" sz="3200" dirty="0">
                <a:solidFill>
                  <a:schemeClr val="accent5">
                    <a:lumMod val="50000"/>
                  </a:schemeClr>
                </a:solidFill>
                <a:latin typeface="Times New Roman" pitchFamily="18" charset="0"/>
                <a:cs typeface="Times New Roman" pitchFamily="18" charset="0"/>
              </a:rPr>
              <a:t>.</a:t>
            </a:r>
          </a:p>
          <a:p>
            <a:r>
              <a:rPr lang="en-US" sz="3200" dirty="0">
                <a:solidFill>
                  <a:schemeClr val="accent5">
                    <a:lumMod val="50000"/>
                  </a:schemeClr>
                </a:solidFill>
                <a:latin typeface="Times New Roman" pitchFamily="18" charset="0"/>
                <a:cs typeface="Times New Roman" pitchFamily="18" charset="0"/>
              </a:rPr>
              <a:t>After the careful analysis of the examination from the several affected person and the physician must have a idea about the </a:t>
            </a:r>
            <a:r>
              <a:rPr lang="en-US" sz="3200" dirty="0" err="1">
                <a:solidFill>
                  <a:schemeClr val="accent5">
                    <a:lumMod val="50000"/>
                  </a:schemeClr>
                </a:solidFill>
                <a:latin typeface="Times New Roman" pitchFamily="18" charset="0"/>
                <a:cs typeface="Times New Roman" pitchFamily="18" charset="0"/>
              </a:rPr>
              <a:t>portrit</a:t>
            </a:r>
            <a:r>
              <a:rPr lang="en-US" sz="3200" dirty="0">
                <a:solidFill>
                  <a:schemeClr val="accent5">
                    <a:lumMod val="50000"/>
                  </a:schemeClr>
                </a:solidFill>
                <a:latin typeface="Times New Roman" pitchFamily="18" charset="0"/>
                <a:cs typeface="Times New Roman" pitchFamily="18" charset="0"/>
              </a:rPr>
              <a:t> of the disease and a proper </a:t>
            </a:r>
            <a:r>
              <a:rPr lang="en-US" sz="3200" dirty="0" err="1">
                <a:solidFill>
                  <a:schemeClr val="accent5">
                    <a:lumMod val="50000"/>
                  </a:schemeClr>
                </a:solidFill>
                <a:latin typeface="Times New Roman" pitchFamily="18" charset="0"/>
                <a:cs typeface="Times New Roman" pitchFamily="18" charset="0"/>
              </a:rPr>
              <a:t>similimum</a:t>
            </a:r>
            <a:r>
              <a:rPr lang="en-US" sz="3200" dirty="0">
                <a:solidFill>
                  <a:schemeClr val="accent5">
                    <a:lumMod val="50000"/>
                  </a:schemeClr>
                </a:solidFill>
                <a:latin typeface="Times New Roman" pitchFamily="18" charset="0"/>
                <a:cs typeface="Times New Roman" pitchFamily="18" charset="0"/>
              </a:rPr>
              <a:t> to the epidemic disease on his mind</a:t>
            </a:r>
            <a:r>
              <a:rPr lang="en-US" sz="3200" dirty="0" smtClean="0">
                <a:solidFill>
                  <a:schemeClr val="accent5">
                    <a:lumMod val="50000"/>
                  </a:schemeClr>
                </a:solidFill>
                <a:latin typeface="Times New Roman" pitchFamily="18" charset="0"/>
                <a:cs typeface="Times New Roman" pitchFamily="18" charset="0"/>
              </a:rPr>
              <a:t>.</a:t>
            </a:r>
            <a:endParaRPr lang="en-US" dirty="0">
              <a:solidFill>
                <a:schemeClr val="accent5">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6651" y="1358537"/>
            <a:ext cx="10990217" cy="6184265"/>
          </a:xfrm>
        </p:spPr>
        <p:txBody>
          <a:bodyPr/>
          <a:lstStyle/>
          <a:p>
            <a:r>
              <a:rPr lang="en-US" sz="3200" dirty="0">
                <a:solidFill>
                  <a:schemeClr val="accent5">
                    <a:lumMod val="50000"/>
                  </a:schemeClr>
                </a:solidFill>
                <a:latin typeface="Times New Roman" pitchFamily="18" charset="0"/>
                <a:cs typeface="Times New Roman" pitchFamily="18" charset="0"/>
                <a:sym typeface="+mn-ea"/>
              </a:rPr>
              <a:t>After striking of the nearer </a:t>
            </a:r>
            <a:r>
              <a:rPr lang="en-US" sz="3200" dirty="0" err="1">
                <a:solidFill>
                  <a:schemeClr val="accent5">
                    <a:lumMod val="50000"/>
                  </a:schemeClr>
                </a:solidFill>
                <a:latin typeface="Times New Roman" pitchFamily="18" charset="0"/>
                <a:cs typeface="Times New Roman" pitchFamily="18" charset="0"/>
                <a:sym typeface="+mn-ea"/>
              </a:rPr>
              <a:t>similimum</a:t>
            </a:r>
            <a:r>
              <a:rPr lang="en-US" sz="3200" dirty="0">
                <a:solidFill>
                  <a:schemeClr val="accent5">
                    <a:lumMod val="50000"/>
                  </a:schemeClr>
                </a:solidFill>
                <a:latin typeface="Times New Roman" pitchFamily="18" charset="0"/>
                <a:cs typeface="Times New Roman" pitchFamily="18" charset="0"/>
                <a:sym typeface="+mn-ea"/>
              </a:rPr>
              <a:t> the physician must </a:t>
            </a:r>
            <a:r>
              <a:rPr lang="en-US" sz="3200" dirty="0" err="1">
                <a:solidFill>
                  <a:schemeClr val="accent5">
                    <a:lumMod val="50000"/>
                  </a:schemeClr>
                </a:solidFill>
                <a:latin typeface="Times New Roman" pitchFamily="18" charset="0"/>
                <a:cs typeface="Times New Roman" pitchFamily="18" charset="0"/>
                <a:sym typeface="+mn-ea"/>
              </a:rPr>
              <a:t>finalise</a:t>
            </a:r>
            <a:r>
              <a:rPr lang="en-US" sz="3200" dirty="0">
                <a:solidFill>
                  <a:schemeClr val="accent5">
                    <a:lumMod val="50000"/>
                  </a:schemeClr>
                </a:solidFill>
                <a:latin typeface="Times New Roman" pitchFamily="18" charset="0"/>
                <a:cs typeface="Times New Roman" pitchFamily="18" charset="0"/>
                <a:sym typeface="+mn-ea"/>
              </a:rPr>
              <a:t> the remedy by,</a:t>
            </a:r>
            <a:endParaRPr lang="en-US" sz="3200" dirty="0">
              <a:solidFill>
                <a:schemeClr val="accent5">
                  <a:lumMod val="50000"/>
                </a:schemeClr>
              </a:solidFill>
              <a:latin typeface="Times New Roman" pitchFamily="18" charset="0"/>
              <a:cs typeface="Times New Roman" pitchFamily="18" charset="0"/>
            </a:endParaRPr>
          </a:p>
          <a:p>
            <a:r>
              <a:rPr lang="en-US" sz="3200" dirty="0">
                <a:solidFill>
                  <a:schemeClr val="accent5">
                    <a:lumMod val="50000"/>
                  </a:schemeClr>
                </a:solidFill>
                <a:latin typeface="Times New Roman" pitchFamily="18" charset="0"/>
                <a:cs typeface="Times New Roman" pitchFamily="18" charset="0"/>
                <a:sym typeface="+mn-ea"/>
              </a:rPr>
              <a:t>Write down the symptoms of several case,</a:t>
            </a:r>
            <a:endParaRPr lang="en-US" sz="3200" dirty="0">
              <a:solidFill>
                <a:schemeClr val="accent5">
                  <a:lumMod val="50000"/>
                </a:schemeClr>
              </a:solidFill>
              <a:latin typeface="Times New Roman" pitchFamily="18" charset="0"/>
              <a:cs typeface="Times New Roman" pitchFamily="18" charset="0"/>
            </a:endParaRPr>
          </a:p>
          <a:p>
            <a:r>
              <a:rPr lang="en-US" sz="3200" dirty="0">
                <a:solidFill>
                  <a:schemeClr val="accent5">
                    <a:lumMod val="50000"/>
                  </a:schemeClr>
                </a:solidFill>
                <a:latin typeface="Times New Roman" pitchFamily="18" charset="0"/>
                <a:cs typeface="Times New Roman" pitchFamily="18" charset="0"/>
                <a:sym typeface="+mn-ea"/>
              </a:rPr>
              <a:t>Now, the epidemic disease become more clear inform and more complete inform also more characteristic also.</a:t>
            </a:r>
            <a:endParaRPr lang="en-US" dirty="0">
              <a:solidFill>
                <a:schemeClr val="accent5">
                  <a:lumMod val="50000"/>
                </a:schemeClr>
              </a:solidFill>
              <a:latin typeface="Times New Roman" pitchFamily="18" charset="0"/>
              <a:cs typeface="Times New Roman" pitchFamily="18" charset="0"/>
            </a:endParaRPr>
          </a:p>
          <a:p>
            <a:pPr marL="0" indent="0">
              <a:buNone/>
            </a:pP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45" y="0"/>
            <a:ext cx="10515600" cy="1325563"/>
          </a:xfrm>
        </p:spPr>
        <p:txBody>
          <a:bodyPr>
            <a:normAutofit/>
          </a:bodyPr>
          <a:lstStyle/>
          <a:p>
            <a:r>
              <a:rPr lang="en-US" sz="4000" b="1" dirty="0">
                <a:solidFill>
                  <a:schemeClr val="accent5">
                    <a:lumMod val="50000"/>
                  </a:schemeClr>
                </a:solidFill>
                <a:latin typeface="Times New Roman" pitchFamily="18" charset="0"/>
                <a:cs typeface="Times New Roman" pitchFamily="18" charset="0"/>
              </a:rPr>
              <a:t>MANAGEMENT (or) FUTURE PLANNING OF EPIDEMIC DISEASE:</a:t>
            </a:r>
          </a:p>
        </p:txBody>
      </p:sp>
      <p:sp>
        <p:nvSpPr>
          <p:cNvPr id="3" name="Content Placeholder 2"/>
          <p:cNvSpPr>
            <a:spLocks noGrp="1"/>
          </p:cNvSpPr>
          <p:nvPr>
            <p:ph sz="half" idx="1"/>
          </p:nvPr>
        </p:nvSpPr>
        <p:spPr>
          <a:xfrm>
            <a:off x="416560" y="1867988"/>
            <a:ext cx="11431451" cy="4799511"/>
          </a:xfrm>
        </p:spPr>
        <p:txBody>
          <a:bodyPr>
            <a:normAutofit fontScale="97500"/>
          </a:bodyPr>
          <a:lstStyle/>
          <a:p>
            <a:r>
              <a:rPr lang="en-US" sz="3200" dirty="0">
                <a:solidFill>
                  <a:schemeClr val="accent5">
                    <a:lumMod val="50000"/>
                  </a:schemeClr>
                </a:solidFill>
                <a:latin typeface="Times New Roman" pitchFamily="18" charset="0"/>
                <a:cs typeface="Times New Roman" pitchFamily="18" charset="0"/>
              </a:rPr>
              <a:t>Treating the patients with supportive care.</a:t>
            </a:r>
          </a:p>
          <a:p>
            <a:pPr marL="0" indent="0">
              <a:buNone/>
            </a:pPr>
            <a:r>
              <a:rPr lang="en-US" sz="3200" dirty="0">
                <a:solidFill>
                  <a:schemeClr val="accent5">
                    <a:lumMod val="50000"/>
                  </a:schemeClr>
                </a:solidFill>
                <a:latin typeface="Times New Roman" pitchFamily="18" charset="0"/>
                <a:cs typeface="Times New Roman" pitchFamily="18" charset="0"/>
              </a:rPr>
              <a:t> </a:t>
            </a:r>
          </a:p>
          <a:p>
            <a:r>
              <a:rPr lang="en-US" sz="3200" dirty="0">
                <a:solidFill>
                  <a:schemeClr val="accent5">
                    <a:lumMod val="50000"/>
                  </a:schemeClr>
                </a:solidFill>
                <a:latin typeface="Times New Roman" pitchFamily="18" charset="0"/>
                <a:cs typeface="Times New Roman" pitchFamily="18" charset="0"/>
              </a:rPr>
              <a:t>The infections hazard-is severity, lethality, mode of transmission, how it can be diagnosed, treated or managed.</a:t>
            </a:r>
          </a:p>
          <a:p>
            <a:pPr marL="0" indent="0">
              <a:buNone/>
            </a:pPr>
            <a:endParaRPr lang="en-US" sz="3200" dirty="0">
              <a:solidFill>
                <a:schemeClr val="accent5">
                  <a:lumMod val="50000"/>
                </a:schemeClr>
              </a:solidFill>
              <a:latin typeface="Times New Roman" pitchFamily="18" charset="0"/>
              <a:cs typeface="Times New Roman" pitchFamily="18" charset="0"/>
            </a:endParaRPr>
          </a:p>
          <a:p>
            <a:r>
              <a:rPr lang="en-US" sz="3200" dirty="0">
                <a:solidFill>
                  <a:schemeClr val="accent5">
                    <a:lumMod val="50000"/>
                  </a:schemeClr>
                </a:solidFill>
                <a:latin typeface="Times New Roman" pitchFamily="18" charset="0"/>
                <a:cs typeface="Times New Roman" pitchFamily="18" charset="0"/>
              </a:rPr>
              <a:t>Education, levels of information and under </a:t>
            </a:r>
            <a:r>
              <a:rPr lang="en-US" sz="3200" dirty="0" err="1">
                <a:solidFill>
                  <a:schemeClr val="accent5">
                    <a:lumMod val="50000"/>
                  </a:schemeClr>
                </a:solidFill>
                <a:latin typeface="Times New Roman" pitchFamily="18" charset="0"/>
                <a:cs typeface="Times New Roman" pitchFamily="18" charset="0"/>
              </a:rPr>
              <a:t>standable</a:t>
            </a:r>
            <a:r>
              <a:rPr lang="en-US" sz="3200" dirty="0">
                <a:solidFill>
                  <a:schemeClr val="accent5">
                    <a:lumMod val="50000"/>
                  </a:schemeClr>
                </a:solidFill>
                <a:latin typeface="Times New Roman" pitchFamily="18" charset="0"/>
                <a:cs typeface="Times New Roman" pitchFamily="18" charset="0"/>
              </a:rPr>
              <a:t> information, and trusted channels of communication.</a:t>
            </a:r>
          </a:p>
          <a:p>
            <a:endParaRPr lang="en-US" sz="3200" dirty="0">
              <a:solidFill>
                <a:schemeClr val="accent5">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6860" y="1110343"/>
            <a:ext cx="11140077" cy="6121037"/>
          </a:xfrm>
        </p:spPr>
        <p:txBody>
          <a:bodyPr>
            <a:normAutofit/>
          </a:bodyPr>
          <a:lstStyle/>
          <a:p>
            <a:r>
              <a:rPr lang="en-US" sz="3200" dirty="0">
                <a:solidFill>
                  <a:schemeClr val="accent5">
                    <a:lumMod val="50000"/>
                  </a:schemeClr>
                </a:solidFill>
                <a:latin typeface="Times New Roman" pitchFamily="18" charset="0"/>
                <a:cs typeface="Times New Roman" pitchFamily="18" charset="0"/>
                <a:sym typeface="+mn-ea"/>
              </a:rPr>
              <a:t>Use social media as appropriate</a:t>
            </a:r>
          </a:p>
          <a:p>
            <a:endParaRPr lang="en-US" sz="3200" dirty="0">
              <a:solidFill>
                <a:schemeClr val="accent5">
                  <a:lumMod val="50000"/>
                </a:schemeClr>
              </a:solidFill>
              <a:latin typeface="Times New Roman" pitchFamily="18" charset="0"/>
              <a:cs typeface="Times New Roman" pitchFamily="18" charset="0"/>
            </a:endParaRPr>
          </a:p>
          <a:p>
            <a:r>
              <a:rPr lang="en-US" sz="3200" dirty="0">
                <a:solidFill>
                  <a:schemeClr val="accent5">
                    <a:lumMod val="50000"/>
                  </a:schemeClr>
                </a:solidFill>
                <a:latin typeface="Times New Roman" pitchFamily="18" charset="0"/>
                <a:cs typeface="Times New Roman" pitchFamily="18" charset="0"/>
                <a:sym typeface="+mn-ea"/>
              </a:rPr>
              <a:t>Provide information on the risk/danger</a:t>
            </a:r>
          </a:p>
          <a:p>
            <a:pPr marL="0" indent="0">
              <a:buNone/>
            </a:pPr>
            <a:endParaRPr lang="en-US" sz="3200" dirty="0">
              <a:solidFill>
                <a:schemeClr val="accent5">
                  <a:lumMod val="50000"/>
                </a:schemeClr>
              </a:solidFill>
              <a:latin typeface="Times New Roman" pitchFamily="18" charset="0"/>
              <a:cs typeface="Times New Roman" pitchFamily="18" charset="0"/>
            </a:endParaRPr>
          </a:p>
          <a:p>
            <a:r>
              <a:rPr lang="en-US" sz="3200" dirty="0">
                <a:solidFill>
                  <a:schemeClr val="accent5">
                    <a:lumMod val="50000"/>
                  </a:schemeClr>
                </a:solidFill>
                <a:latin typeface="Times New Roman" pitchFamily="18" charset="0"/>
                <a:cs typeface="Times New Roman" pitchFamily="18" charset="0"/>
                <a:sym typeface="+mn-ea"/>
              </a:rPr>
              <a:t>Create situational </a:t>
            </a:r>
            <a:r>
              <a:rPr lang="en-US" sz="3200" dirty="0" err="1">
                <a:solidFill>
                  <a:schemeClr val="accent5">
                    <a:lumMod val="50000"/>
                  </a:schemeClr>
                </a:solidFill>
                <a:latin typeface="Times New Roman" pitchFamily="18" charset="0"/>
                <a:cs typeface="Times New Roman" pitchFamily="18" charset="0"/>
                <a:sym typeface="+mn-ea"/>
              </a:rPr>
              <a:t>awarness</a:t>
            </a:r>
            <a:r>
              <a:rPr lang="en-US" sz="3200" dirty="0">
                <a:solidFill>
                  <a:schemeClr val="accent5">
                    <a:lumMod val="50000"/>
                  </a:schemeClr>
                </a:solidFill>
                <a:latin typeface="Times New Roman" pitchFamily="18" charset="0"/>
                <a:cs typeface="Times New Roman" pitchFamily="18" charset="0"/>
                <a:sym typeface="+mn-ea"/>
              </a:rPr>
              <a:t>.</a:t>
            </a:r>
          </a:p>
          <a:p>
            <a:endParaRPr lang="en-US" sz="3200" dirty="0">
              <a:solidFill>
                <a:schemeClr val="accent5">
                  <a:lumMod val="50000"/>
                </a:schemeClr>
              </a:solidFill>
              <a:latin typeface="Times New Roman" pitchFamily="18" charset="0"/>
              <a:cs typeface="Times New Roman" pitchFamily="18" charset="0"/>
            </a:endParaRPr>
          </a:p>
          <a:p>
            <a:r>
              <a:rPr lang="en-US" sz="3200" dirty="0">
                <a:solidFill>
                  <a:schemeClr val="accent5">
                    <a:lumMod val="50000"/>
                  </a:schemeClr>
                </a:solidFill>
                <a:latin typeface="Times New Roman" pitchFamily="18" charset="0"/>
                <a:cs typeface="Times New Roman" pitchFamily="18" charset="0"/>
                <a:sym typeface="+mn-ea"/>
              </a:rPr>
              <a:t>Risk communication in epidemic is a massive operational </a:t>
            </a:r>
            <a:r>
              <a:rPr lang="en-US" sz="3200" dirty="0" err="1">
                <a:solidFill>
                  <a:schemeClr val="accent5">
                    <a:lumMod val="50000"/>
                  </a:schemeClr>
                </a:solidFill>
                <a:latin typeface="Times New Roman" pitchFamily="18" charset="0"/>
                <a:cs typeface="Times New Roman" pitchFamily="18" charset="0"/>
                <a:sym typeface="+mn-ea"/>
              </a:rPr>
              <a:t>indertaking</a:t>
            </a:r>
            <a:r>
              <a:rPr lang="en-US" sz="3200" dirty="0">
                <a:solidFill>
                  <a:schemeClr val="accent5">
                    <a:lumMod val="50000"/>
                  </a:schemeClr>
                </a:solidFill>
                <a:latin typeface="Times New Roman" pitchFamily="18" charset="0"/>
                <a:cs typeface="Times New Roman" pitchFamily="18" charset="0"/>
                <a:sym typeface="+mn-ea"/>
              </a:rPr>
              <a:t> the requires </a:t>
            </a:r>
            <a:r>
              <a:rPr lang="en-US" sz="3200" dirty="0" err="1">
                <a:solidFill>
                  <a:schemeClr val="accent5">
                    <a:lumMod val="50000"/>
                  </a:schemeClr>
                </a:solidFill>
                <a:latin typeface="Times New Roman" pitchFamily="18" charset="0"/>
                <a:cs typeface="Times New Roman" pitchFamily="18" charset="0"/>
                <a:sym typeface="+mn-ea"/>
              </a:rPr>
              <a:t>people,logistics</a:t>
            </a:r>
            <a:r>
              <a:rPr lang="en-US" sz="3200" dirty="0">
                <a:solidFill>
                  <a:schemeClr val="accent5">
                    <a:lumMod val="50000"/>
                  </a:schemeClr>
                </a:solidFill>
                <a:latin typeface="Times New Roman" pitchFamily="18" charset="0"/>
                <a:cs typeface="Times New Roman" pitchFamily="18" charset="0"/>
                <a:sym typeface="+mn-ea"/>
              </a:rPr>
              <a:t>, materials &amp; funds</a:t>
            </a:r>
            <a:endParaRPr lang="en-US" sz="3200" dirty="0">
              <a:solidFill>
                <a:schemeClr val="accent5">
                  <a:lumMod val="50000"/>
                </a:schemeClr>
              </a:solidFill>
              <a:latin typeface="Times New Roman" pitchFamily="18" charset="0"/>
              <a:cs typeface="Times New Roman" pitchFamily="18" charset="0"/>
            </a:endParaRPr>
          </a:p>
          <a:p>
            <a:endParaRPr lang="en-US" sz="3200" dirty="0">
              <a:solidFill>
                <a:schemeClr val="accent5">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b="1" dirty="0">
                <a:solidFill>
                  <a:schemeClr val="accent5">
                    <a:lumMod val="50000"/>
                  </a:schemeClr>
                </a:solidFill>
                <a:latin typeface="Times New Roman" pitchFamily="18" charset="0"/>
                <a:cs typeface="Times New Roman" pitchFamily="18" charset="0"/>
              </a:rPr>
              <a:t>CLASSIFICATION OF ACUTE DISEASE : </a:t>
            </a:r>
            <a:endParaRPr lang="en-US" sz="4000" b="1" dirty="0" smtClean="0">
              <a:solidFill>
                <a:schemeClr val="accent5">
                  <a:lumMod val="50000"/>
                </a:schemeClr>
              </a:solidFill>
              <a:latin typeface="Times New Roman" pitchFamily="18" charset="0"/>
              <a:cs typeface="Times New Roman" pitchFamily="18" charset="0"/>
            </a:endParaRPr>
          </a:p>
          <a:p>
            <a:pPr marL="114300" indent="0">
              <a:buNone/>
            </a:pPr>
            <a:r>
              <a:rPr lang="en-US" sz="4000" b="1" dirty="0" smtClean="0">
                <a:solidFill>
                  <a:schemeClr val="accent5">
                    <a:lumMod val="50000"/>
                  </a:schemeClr>
                </a:solidFill>
                <a:latin typeface="Times New Roman" pitchFamily="18" charset="0"/>
                <a:cs typeface="Times New Roman" pitchFamily="18" charset="0"/>
              </a:rPr>
              <a:t> </a:t>
            </a:r>
            <a:r>
              <a:rPr lang="en-US" sz="4000" b="1" dirty="0" smtClean="0">
                <a:solidFill>
                  <a:schemeClr val="accent5">
                    <a:lumMod val="50000"/>
                  </a:schemeClr>
                </a:solidFill>
                <a:latin typeface="Times New Roman" pitchFamily="18" charset="0"/>
                <a:cs typeface="Times New Roman" pitchFamily="18" charset="0"/>
              </a:rPr>
              <a:t>                               </a:t>
            </a:r>
            <a:r>
              <a:rPr lang="en-US" sz="4000" b="1" dirty="0" smtClean="0">
                <a:solidFill>
                  <a:schemeClr val="accent5">
                    <a:lumMod val="50000"/>
                  </a:schemeClr>
                </a:solidFill>
                <a:latin typeface="Times New Roman" pitchFamily="18" charset="0"/>
                <a:cs typeface="Times New Roman" pitchFamily="18" charset="0"/>
              </a:rPr>
              <a:t>§ </a:t>
            </a:r>
            <a:r>
              <a:rPr lang="en-US" sz="4000" b="1" dirty="0">
                <a:solidFill>
                  <a:schemeClr val="accent5">
                    <a:lumMod val="50000"/>
                  </a:schemeClr>
                </a:solidFill>
                <a:latin typeface="Times New Roman" pitchFamily="18" charset="0"/>
                <a:cs typeface="Times New Roman" pitchFamily="18" charset="0"/>
              </a:rPr>
              <a:t>73</a:t>
            </a:r>
            <a:r>
              <a:rPr lang="en-US" sz="4000" dirty="0">
                <a:solidFill>
                  <a:schemeClr val="accent5">
                    <a:lumMod val="50000"/>
                  </a:schemeClr>
                </a:solidFill>
                <a:latin typeface="Times New Roman" pitchFamily="18" charset="0"/>
                <a:cs typeface="Times New Roman" pitchFamily="18" charset="0"/>
              </a:rPr>
              <a:t/>
            </a:r>
            <a:br>
              <a:rPr lang="en-US" sz="4000" dirty="0">
                <a:solidFill>
                  <a:schemeClr val="accent5">
                    <a:lumMod val="50000"/>
                  </a:schemeClr>
                </a:solidFill>
                <a:latin typeface="Times New Roman" pitchFamily="18" charset="0"/>
                <a:cs typeface="Times New Roman" pitchFamily="18" charset="0"/>
              </a:rPr>
            </a:br>
            <a:endParaRPr lang="en-US" sz="4000" dirty="0">
              <a:solidFill>
                <a:schemeClr val="accent5">
                  <a:lumMod val="50000"/>
                </a:schemeClr>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2580" y="1497496"/>
            <a:ext cx="11869420" cy="5117299"/>
          </a:xfrm>
        </p:spPr>
        <p:txBody>
          <a:bodyPr>
            <a:normAutofit/>
          </a:bodyPr>
          <a:lstStyle/>
          <a:p>
            <a:r>
              <a:rPr lang="en-US" dirty="0">
                <a:solidFill>
                  <a:schemeClr val="accent5">
                    <a:lumMod val="50000"/>
                  </a:schemeClr>
                </a:solidFill>
                <a:latin typeface="Times New Roman" pitchFamily="18" charset="0"/>
                <a:cs typeface="Times New Roman" pitchFamily="18" charset="0"/>
              </a:rPr>
              <a:t>Build a capacity for the next emergency</a:t>
            </a:r>
          </a:p>
          <a:p>
            <a:endParaRPr lang="en-US" dirty="0">
              <a:solidFill>
                <a:schemeClr val="accent5">
                  <a:lumMod val="50000"/>
                </a:schemeClr>
              </a:solidFill>
              <a:latin typeface="Times New Roman" pitchFamily="18" charset="0"/>
              <a:cs typeface="Times New Roman" pitchFamily="18" charset="0"/>
            </a:endParaRPr>
          </a:p>
          <a:p>
            <a:r>
              <a:rPr lang="en-US" dirty="0" err="1">
                <a:solidFill>
                  <a:schemeClr val="accent5">
                    <a:lumMod val="50000"/>
                  </a:schemeClr>
                </a:solidFill>
                <a:latin typeface="Times New Roman" pitchFamily="18" charset="0"/>
                <a:cs typeface="Times New Roman" pitchFamily="18" charset="0"/>
              </a:rPr>
              <a:t>Idendifying</a:t>
            </a:r>
            <a:r>
              <a:rPr lang="en-US" dirty="0">
                <a:solidFill>
                  <a:schemeClr val="accent5">
                    <a:lumMod val="50000"/>
                  </a:schemeClr>
                </a:solidFill>
                <a:latin typeface="Times New Roman" pitchFamily="18" charset="0"/>
                <a:cs typeface="Times New Roman" pitchFamily="18" charset="0"/>
              </a:rPr>
              <a:t> and managing misinformation and rumors.</a:t>
            </a:r>
          </a:p>
          <a:p>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Health interventions - each disease need a different set of health interventions with the objectives of reducing.</a:t>
            </a:r>
          </a:p>
          <a:p>
            <a:pPr marL="0" indent="0">
              <a:buNone/>
            </a:pPr>
            <a:r>
              <a:rPr lang="en-US" dirty="0">
                <a:solidFill>
                  <a:schemeClr val="accent5">
                    <a:lumMod val="50000"/>
                  </a:schemeClr>
                </a:solidFill>
                <a:latin typeface="Times New Roman" pitchFamily="18" charset="0"/>
                <a:cs typeface="Times New Roman" pitchFamily="18" charset="0"/>
              </a:rPr>
              <a:t>           a ) Transmission</a:t>
            </a:r>
          </a:p>
          <a:p>
            <a:pPr marL="0" indent="0">
              <a:buNone/>
            </a:pPr>
            <a:r>
              <a:rPr lang="en-US" dirty="0">
                <a:solidFill>
                  <a:schemeClr val="accent5">
                    <a:lumMod val="50000"/>
                  </a:schemeClr>
                </a:solidFill>
                <a:latin typeface="Times New Roman" pitchFamily="18" charset="0"/>
                <a:cs typeface="Times New Roman" pitchFamily="18" charset="0"/>
              </a:rPr>
              <a:t>           b ) Severe morbidity &amp; mortality</a:t>
            </a:r>
          </a:p>
          <a:p>
            <a:pPr marL="0" indent="0">
              <a:buNone/>
            </a:pPr>
            <a:r>
              <a:rPr lang="en-US" dirty="0">
                <a:solidFill>
                  <a:schemeClr val="accent5">
                    <a:lumMod val="50000"/>
                  </a:schemeClr>
                </a:solidFill>
                <a:latin typeface="Times New Roman" pitchFamily="18" charset="0"/>
                <a:cs typeface="Times New Roman" pitchFamily="18" charset="0"/>
              </a:rPr>
              <a:t>           c ) Impact on health system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5" end="5"/>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6" end="6"/>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                                                                                                           </a:t>
            </a:r>
          </a:p>
        </p:txBody>
      </p:sp>
      <p:sp>
        <p:nvSpPr>
          <p:cNvPr id="3" name="Content Placeholder 2"/>
          <p:cNvSpPr>
            <a:spLocks noGrp="1"/>
          </p:cNvSpPr>
          <p:nvPr>
            <p:ph sz="half" idx="1"/>
          </p:nvPr>
        </p:nvSpPr>
        <p:spPr>
          <a:xfrm>
            <a:off x="365760" y="1580606"/>
            <a:ext cx="12417425" cy="6344829"/>
          </a:xfrm>
        </p:spPr>
        <p:txBody>
          <a:bodyPr>
            <a:normAutofit lnSpcReduction="10000"/>
          </a:bodyPr>
          <a:lstStyle/>
          <a:p>
            <a:r>
              <a:rPr lang="en-US" dirty="0">
                <a:solidFill>
                  <a:schemeClr val="accent5">
                    <a:lumMod val="50000"/>
                  </a:schemeClr>
                </a:solidFill>
                <a:latin typeface="Times New Roman" pitchFamily="18" charset="0"/>
                <a:cs typeface="Times New Roman" pitchFamily="18" charset="0"/>
                <a:sym typeface="+mn-ea"/>
              </a:rPr>
              <a:t>Health information - two types of </a:t>
            </a:r>
            <a:r>
              <a:rPr lang="en-US" dirty="0" err="1">
                <a:solidFill>
                  <a:schemeClr val="accent5">
                    <a:lumMod val="50000"/>
                  </a:schemeClr>
                </a:solidFill>
                <a:latin typeface="Times New Roman" pitchFamily="18" charset="0"/>
                <a:cs typeface="Times New Roman" pitchFamily="18" charset="0"/>
                <a:sym typeface="+mn-ea"/>
              </a:rPr>
              <a:t>informations</a:t>
            </a:r>
            <a:r>
              <a:rPr lang="en-US" dirty="0">
                <a:solidFill>
                  <a:schemeClr val="accent5">
                    <a:lumMod val="50000"/>
                  </a:schemeClr>
                </a:solidFill>
                <a:latin typeface="Times New Roman" pitchFamily="18" charset="0"/>
                <a:cs typeface="Times New Roman" pitchFamily="18" charset="0"/>
                <a:sym typeface="+mn-ea"/>
              </a:rPr>
              <a:t>.</a:t>
            </a:r>
            <a:endParaRPr lang="en-US" dirty="0">
              <a:solidFill>
                <a:schemeClr val="accent5">
                  <a:lumMod val="50000"/>
                </a:schemeClr>
              </a:solidFill>
              <a:latin typeface="Times New Roman" pitchFamily="18" charset="0"/>
              <a:cs typeface="Times New Roman" pitchFamily="18" charset="0"/>
            </a:endParaRPr>
          </a:p>
          <a:p>
            <a:pPr marL="0" indent="0">
              <a:buNone/>
            </a:pPr>
            <a:r>
              <a:rPr lang="en-US" dirty="0">
                <a:solidFill>
                  <a:schemeClr val="accent5">
                    <a:lumMod val="50000"/>
                  </a:schemeClr>
                </a:solidFill>
                <a:latin typeface="Times New Roman" pitchFamily="18" charset="0"/>
                <a:cs typeface="Times New Roman" pitchFamily="18" charset="0"/>
                <a:sym typeface="+mn-ea"/>
              </a:rPr>
              <a:t>            a ) Surveillance of the disease</a:t>
            </a:r>
            <a:endParaRPr lang="en-US" dirty="0">
              <a:solidFill>
                <a:schemeClr val="accent5">
                  <a:lumMod val="50000"/>
                </a:schemeClr>
              </a:solidFill>
              <a:latin typeface="Times New Roman" pitchFamily="18" charset="0"/>
              <a:cs typeface="Times New Roman" pitchFamily="18" charset="0"/>
            </a:endParaRPr>
          </a:p>
          <a:p>
            <a:pPr marL="0" indent="0">
              <a:buNone/>
            </a:pPr>
            <a:r>
              <a:rPr lang="en-US" dirty="0">
                <a:solidFill>
                  <a:schemeClr val="accent5">
                    <a:lumMod val="50000"/>
                  </a:schemeClr>
                </a:solidFill>
                <a:latin typeface="Times New Roman" pitchFamily="18" charset="0"/>
                <a:cs typeface="Times New Roman" pitchFamily="18" charset="0"/>
                <a:sym typeface="+mn-ea"/>
              </a:rPr>
              <a:t>            b ) Information on the interventions ( process and output indicators )</a:t>
            </a:r>
          </a:p>
          <a:p>
            <a:r>
              <a:rPr lang="en-US" dirty="0">
                <a:solidFill>
                  <a:schemeClr val="accent5">
                    <a:lumMod val="50000"/>
                  </a:schemeClr>
                </a:solidFill>
                <a:latin typeface="Times New Roman" pitchFamily="18" charset="0"/>
                <a:cs typeface="Times New Roman" pitchFamily="18" charset="0"/>
                <a:sym typeface="+mn-ea"/>
              </a:rPr>
              <a:t>Isolation old cases.</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sym typeface="+mn-ea"/>
              </a:rPr>
              <a:t>Early supportive treatment</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sym typeface="+mn-ea"/>
              </a:rPr>
              <a:t>Protect health care workers.</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sym typeface="+mn-ea"/>
              </a:rPr>
              <a:t>Control at borders ( Air ports )</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sym typeface="+mn-ea"/>
              </a:rPr>
              <a:t>Patient supportive care with </a:t>
            </a:r>
            <a:r>
              <a:rPr lang="en-US" dirty="0" err="1">
                <a:solidFill>
                  <a:schemeClr val="accent5">
                    <a:lumMod val="50000"/>
                  </a:schemeClr>
                </a:solidFill>
                <a:latin typeface="Times New Roman" pitchFamily="18" charset="0"/>
                <a:cs typeface="Times New Roman" pitchFamily="18" charset="0"/>
                <a:sym typeface="+mn-ea"/>
              </a:rPr>
              <a:t>bednet</a:t>
            </a:r>
            <a:r>
              <a:rPr lang="en-US" dirty="0">
                <a:solidFill>
                  <a:schemeClr val="accent5">
                    <a:lumMod val="50000"/>
                  </a:schemeClr>
                </a:solidFill>
                <a:latin typeface="Times New Roman" pitchFamily="18" charset="0"/>
                <a:cs typeface="Times New Roman" pitchFamily="18" charset="0"/>
                <a:sym typeface="+mn-ea"/>
              </a:rPr>
              <a:t> to prevent </a:t>
            </a:r>
            <a:r>
              <a:rPr lang="en-US" dirty="0" err="1">
                <a:solidFill>
                  <a:schemeClr val="accent5">
                    <a:lumMod val="50000"/>
                  </a:schemeClr>
                </a:solidFill>
                <a:latin typeface="Times New Roman" pitchFamily="18" charset="0"/>
                <a:cs typeface="Times New Roman" pitchFamily="18" charset="0"/>
                <a:sym typeface="+mn-ea"/>
              </a:rPr>
              <a:t>mousquitos</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sym typeface="+mn-ea"/>
              </a:rPr>
              <a:t>Eliminations of breed sites</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sym typeface="+mn-ea"/>
              </a:rPr>
              <a:t>Residual spraying of adult mosquitoes</a:t>
            </a:r>
          </a:p>
          <a:p>
            <a:endParaRPr lang="en-US" dirty="0">
              <a:sym typeface="+mn-ea"/>
            </a:endParaRPr>
          </a:p>
          <a:p>
            <a:pPr marL="0" indent="0">
              <a:buNone/>
            </a:pPr>
            <a:endParaRPr lang="en-US" dirty="0"/>
          </a:p>
          <a:p>
            <a:pPr marL="0" indent="0">
              <a:buNone/>
            </a:pPr>
            <a:r>
              <a:rPr lang="en-US" dirty="0">
                <a:sym typeface="+mn-ea"/>
              </a:rPr>
              <a:t>             </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20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20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20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2000"/>
                                        <p:tgtEl>
                                          <p:spTgt spid="3">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2000"/>
                                        <p:tgtEl>
                                          <p:spTgt spid="3">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ox(in)">
                                      <p:cBhvr>
                                        <p:cTn id="25" dur="20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ox(in)">
                                      <p:cBhvr>
                                        <p:cTn id="30" dur="2000"/>
                                        <p:tgtEl>
                                          <p:spTgt spid="3">
                                            <p:txEl>
                                              <p:pRg st="7" end="7"/>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ox(in)">
                                      <p:cBhvr>
                                        <p:cTn id="33" dur="2000"/>
                                        <p:tgtEl>
                                          <p:spTgt spid="3">
                                            <p:txEl>
                                              <p:pRg st="8" end="8"/>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ox(in)">
                                      <p:cBhvr>
                                        <p:cTn id="36"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599" y="1502229"/>
            <a:ext cx="9999617" cy="2621144"/>
          </a:xfrm>
        </p:spPr>
        <p:txBody>
          <a:bodyPr>
            <a:normAutofit lnSpcReduction="10000"/>
          </a:bodyPr>
          <a:lstStyle/>
          <a:p>
            <a:endParaRPr lang="en-US" sz="3200" dirty="0">
              <a:solidFill>
                <a:schemeClr val="accent5">
                  <a:lumMod val="50000"/>
                </a:schemeClr>
              </a:solidFill>
              <a:latin typeface="Times New Roman" pitchFamily="18" charset="0"/>
              <a:cs typeface="Times New Roman" pitchFamily="18" charset="0"/>
            </a:endParaRPr>
          </a:p>
          <a:p>
            <a:r>
              <a:rPr lang="en-US" sz="3200" dirty="0">
                <a:solidFill>
                  <a:schemeClr val="accent5">
                    <a:lumMod val="50000"/>
                  </a:schemeClr>
                </a:solidFill>
                <a:latin typeface="Times New Roman" pitchFamily="18" charset="0"/>
                <a:cs typeface="Times New Roman" pitchFamily="18" charset="0"/>
              </a:rPr>
              <a:t>To avoid the contaminated foods &amp; waters</a:t>
            </a:r>
          </a:p>
          <a:p>
            <a:r>
              <a:rPr lang="en-US" sz="3200" dirty="0">
                <a:solidFill>
                  <a:schemeClr val="accent5">
                    <a:lumMod val="50000"/>
                  </a:schemeClr>
                </a:solidFill>
                <a:latin typeface="Times New Roman" pitchFamily="18" charset="0"/>
                <a:cs typeface="Times New Roman" pitchFamily="18" charset="0"/>
              </a:rPr>
              <a:t>Maintain personal </a:t>
            </a:r>
            <a:r>
              <a:rPr lang="en-US" sz="3200" dirty="0" err="1">
                <a:solidFill>
                  <a:schemeClr val="accent5">
                    <a:lumMod val="50000"/>
                  </a:schemeClr>
                </a:solidFill>
                <a:latin typeface="Times New Roman" pitchFamily="18" charset="0"/>
                <a:cs typeface="Times New Roman" pitchFamily="18" charset="0"/>
              </a:rPr>
              <a:t>hygenic</a:t>
            </a:r>
            <a:endParaRPr lang="en-US" sz="3200" dirty="0">
              <a:solidFill>
                <a:schemeClr val="accent5">
                  <a:lumMod val="50000"/>
                </a:schemeClr>
              </a:solidFill>
              <a:latin typeface="Times New Roman" pitchFamily="18" charset="0"/>
              <a:cs typeface="Times New Roman" pitchFamily="18" charset="0"/>
            </a:endParaRPr>
          </a:p>
          <a:p>
            <a:r>
              <a:rPr lang="en-US" sz="3200" dirty="0">
                <a:solidFill>
                  <a:schemeClr val="accent5">
                    <a:lumMod val="50000"/>
                  </a:schemeClr>
                </a:solidFill>
                <a:latin typeface="Times New Roman" pitchFamily="18" charset="0"/>
                <a:cs typeface="Times New Roman" pitchFamily="18" charset="0"/>
              </a:rPr>
              <a:t>After the flood, the proper sanitation should be done</a:t>
            </a:r>
          </a:p>
          <a:p>
            <a:r>
              <a:rPr lang="en-US" sz="3200" dirty="0">
                <a:solidFill>
                  <a:schemeClr val="accent5">
                    <a:lumMod val="50000"/>
                  </a:schemeClr>
                </a:solidFill>
                <a:latin typeface="Times New Roman" pitchFamily="18" charset="0"/>
                <a:cs typeface="Times New Roman" pitchFamily="18" charset="0"/>
              </a:rPr>
              <a:t>In case of famine situation provide nutritious foods.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45" y="114935"/>
            <a:ext cx="10515600" cy="1325563"/>
          </a:xfrm>
        </p:spPr>
        <p:txBody>
          <a:bodyPr>
            <a:normAutofit/>
          </a:bodyPr>
          <a:lstStyle/>
          <a:p>
            <a:r>
              <a:rPr lang="en-US" sz="4000" b="1" dirty="0">
                <a:latin typeface="Times New Roman" pitchFamily="18" charset="0"/>
                <a:cs typeface="Times New Roman" pitchFamily="18" charset="0"/>
              </a:rPr>
              <a:t>EPIDEMIC DISEASES TREATED BY </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Dr</a:t>
            </a:r>
            <a:r>
              <a:rPr lang="en-US" sz="4000" b="1" dirty="0">
                <a:latin typeface="Times New Roman" pitchFamily="18" charset="0"/>
                <a:cs typeface="Times New Roman" pitchFamily="18" charset="0"/>
              </a:rPr>
              <a:t>. Hahnemann</a:t>
            </a:r>
          </a:p>
        </p:txBody>
      </p:sp>
      <p:sp>
        <p:nvSpPr>
          <p:cNvPr id="3" name="Content Placeholder 2"/>
          <p:cNvSpPr>
            <a:spLocks noGrp="1"/>
          </p:cNvSpPr>
          <p:nvPr>
            <p:ph idx="1"/>
          </p:nvPr>
        </p:nvSpPr>
        <p:spPr>
          <a:xfrm>
            <a:off x="417195" y="1672046"/>
            <a:ext cx="11774805" cy="4505234"/>
          </a:xfrm>
        </p:spPr>
        <p:txBody>
          <a:bodyPr/>
          <a:lstStyle/>
          <a:p>
            <a:r>
              <a:rPr lang="en-US" dirty="0" err="1">
                <a:solidFill>
                  <a:schemeClr val="accent5">
                    <a:lumMod val="50000"/>
                  </a:schemeClr>
                </a:solidFill>
                <a:latin typeface="Times New Roman" pitchFamily="18" charset="0"/>
                <a:cs typeface="Times New Roman" pitchFamily="18" charset="0"/>
              </a:rPr>
              <a:t>Scarlatina</a:t>
            </a:r>
            <a:r>
              <a:rPr lang="en-US" dirty="0">
                <a:solidFill>
                  <a:schemeClr val="accent5">
                    <a:lumMod val="50000"/>
                  </a:schemeClr>
                </a:solidFill>
                <a:latin typeface="Times New Roman" pitchFamily="18" charset="0"/>
                <a:cs typeface="Times New Roman" pitchFamily="18" charset="0"/>
              </a:rPr>
              <a:t> fever - </a:t>
            </a:r>
            <a:r>
              <a:rPr lang="en-US" dirty="0" err="1">
                <a:solidFill>
                  <a:schemeClr val="accent5">
                    <a:lumMod val="50000"/>
                  </a:schemeClr>
                </a:solidFill>
                <a:latin typeface="Times New Roman" pitchFamily="18" charset="0"/>
                <a:cs typeface="Times New Roman" pitchFamily="18" charset="0"/>
              </a:rPr>
              <a:t>Belladona</a:t>
            </a:r>
            <a:endParaRPr lang="en-US" dirty="0">
              <a:solidFill>
                <a:schemeClr val="accent5">
                  <a:lumMod val="50000"/>
                </a:schemeClr>
              </a:solidFill>
              <a:latin typeface="Times New Roman" pitchFamily="18" charset="0"/>
              <a:cs typeface="Times New Roman" pitchFamily="18" charset="0"/>
            </a:endParaRPr>
          </a:p>
          <a:p>
            <a:r>
              <a:rPr lang="en-US" dirty="0" err="1">
                <a:solidFill>
                  <a:schemeClr val="accent5">
                    <a:lumMod val="50000"/>
                  </a:schemeClr>
                </a:solidFill>
                <a:latin typeface="Times New Roman" pitchFamily="18" charset="0"/>
                <a:cs typeface="Times New Roman" pitchFamily="18" charset="0"/>
              </a:rPr>
              <a:t>Milliari</a:t>
            </a:r>
            <a:r>
              <a:rPr lang="en-US" dirty="0">
                <a:solidFill>
                  <a:schemeClr val="accent5">
                    <a:lumMod val="50000"/>
                  </a:schemeClr>
                </a:solidFill>
                <a:latin typeface="Times New Roman" pitchFamily="18" charset="0"/>
                <a:cs typeface="Times New Roman" pitchFamily="18" charset="0"/>
              </a:rPr>
              <a:t> </a:t>
            </a:r>
            <a:r>
              <a:rPr lang="en-US" dirty="0" err="1">
                <a:solidFill>
                  <a:schemeClr val="accent5">
                    <a:lumMod val="50000"/>
                  </a:schemeClr>
                </a:solidFill>
                <a:latin typeface="Times New Roman" pitchFamily="18" charset="0"/>
                <a:cs typeface="Times New Roman" pitchFamily="18" charset="0"/>
              </a:rPr>
              <a:t>purpura</a:t>
            </a:r>
            <a:r>
              <a:rPr lang="en-US" dirty="0">
                <a:solidFill>
                  <a:schemeClr val="accent5">
                    <a:lumMod val="50000"/>
                  </a:schemeClr>
                </a:solidFill>
                <a:latin typeface="Times New Roman" pitchFamily="18" charset="0"/>
                <a:cs typeface="Times New Roman" pitchFamily="18" charset="0"/>
              </a:rPr>
              <a:t> - Aconite</a:t>
            </a:r>
          </a:p>
          <a:p>
            <a:r>
              <a:rPr lang="en-US" dirty="0">
                <a:solidFill>
                  <a:schemeClr val="accent5">
                    <a:lumMod val="50000"/>
                  </a:schemeClr>
                </a:solidFill>
                <a:latin typeface="Times New Roman" pitchFamily="18" charset="0"/>
                <a:cs typeface="Times New Roman" pitchFamily="18" charset="0"/>
              </a:rPr>
              <a:t>Asiatic cholera - </a:t>
            </a:r>
            <a:r>
              <a:rPr lang="en-US" dirty="0" err="1">
                <a:solidFill>
                  <a:schemeClr val="accent5">
                    <a:lumMod val="50000"/>
                  </a:schemeClr>
                </a:solidFill>
                <a:latin typeface="Times New Roman" pitchFamily="18" charset="0"/>
                <a:cs typeface="Times New Roman" pitchFamily="18" charset="0"/>
              </a:rPr>
              <a:t>Camphora</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Whooping cough - </a:t>
            </a:r>
            <a:r>
              <a:rPr lang="en-US" dirty="0" err="1">
                <a:solidFill>
                  <a:schemeClr val="accent5">
                    <a:lumMod val="50000"/>
                  </a:schemeClr>
                </a:solidFill>
                <a:latin typeface="Times New Roman" pitchFamily="18" charset="0"/>
                <a:cs typeface="Times New Roman" pitchFamily="18" charset="0"/>
              </a:rPr>
              <a:t>Drosrea</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Influenza - Eupatorium </a:t>
            </a:r>
            <a:r>
              <a:rPr lang="en-US" dirty="0" err="1">
                <a:solidFill>
                  <a:schemeClr val="accent5">
                    <a:lumMod val="50000"/>
                  </a:schemeClr>
                </a:solidFill>
                <a:latin typeface="Times New Roman" pitchFamily="18" charset="0"/>
                <a:cs typeface="Times New Roman" pitchFamily="18" charset="0"/>
              </a:rPr>
              <a:t>perforatum</a:t>
            </a:r>
            <a:endParaRPr lang="en-US" dirty="0">
              <a:solidFill>
                <a:schemeClr val="accent5">
                  <a:lumMod val="50000"/>
                </a:schemeClr>
              </a:solidFill>
              <a:latin typeface="Times New Roman" pitchFamily="18" charset="0"/>
              <a:cs typeface="Times New Roman" pitchFamily="18" charset="0"/>
            </a:endParaRPr>
          </a:p>
          <a:p>
            <a:endParaRPr lang="en-US" b="1" dirty="0">
              <a:solidFill>
                <a:schemeClr val="accent5">
                  <a:lumMod val="50000"/>
                </a:schemeClr>
              </a:solidFill>
              <a:latin typeface="Times New Roman" pitchFamily="18" charset="0"/>
              <a:cs typeface="Times New Roman" pitchFamily="18" charset="0"/>
            </a:endParaRPr>
          </a:p>
          <a:p>
            <a:pPr marL="0" indent="0">
              <a:buNone/>
            </a:pPr>
            <a:r>
              <a:rPr lang="en-US" sz="3600" b="1" dirty="0">
                <a:solidFill>
                  <a:schemeClr val="accent5">
                    <a:lumMod val="50000"/>
                  </a:schemeClr>
                </a:solidFill>
                <a:latin typeface="Times New Roman" pitchFamily="18" charset="0"/>
                <a:cs typeface="Times New Roman" pitchFamily="18" charset="0"/>
              </a:rPr>
              <a:t>BONNIENGHUSEN TREATED EPIDEMIC DISEASE :</a:t>
            </a:r>
            <a:endParaRPr lang="en-US" sz="3600" dirty="0">
              <a:solidFill>
                <a:schemeClr val="accent5">
                  <a:lumMod val="50000"/>
                </a:schemeClr>
              </a:solidFill>
              <a:latin typeface="Times New Roman" pitchFamily="18" charset="0"/>
              <a:cs typeface="Times New Roman" pitchFamily="18" charset="0"/>
            </a:endParaRPr>
          </a:p>
          <a:p>
            <a:pPr>
              <a:buFont typeface="Arial" panose="020B0604020202020204" pitchFamily="34" charset="0"/>
              <a:buChar char="•"/>
            </a:pPr>
            <a:r>
              <a:rPr lang="en-US" dirty="0">
                <a:solidFill>
                  <a:schemeClr val="accent5">
                    <a:lumMod val="50000"/>
                  </a:schemeClr>
                </a:solidFill>
                <a:latin typeface="Times New Roman" pitchFamily="18" charset="0"/>
                <a:cs typeface="Times New Roman" pitchFamily="18" charset="0"/>
              </a:rPr>
              <a:t>Small pox - </a:t>
            </a:r>
            <a:r>
              <a:rPr lang="en-US" dirty="0" err="1">
                <a:solidFill>
                  <a:schemeClr val="accent5">
                    <a:lumMod val="50000"/>
                  </a:schemeClr>
                </a:solidFill>
                <a:latin typeface="Times New Roman" pitchFamily="18" charset="0"/>
                <a:cs typeface="Times New Roman" pitchFamily="18" charset="0"/>
              </a:rPr>
              <a:t>Thuja</a:t>
            </a:r>
            <a:endParaRPr lang="en-US" dirty="0">
              <a:solidFill>
                <a:schemeClr val="accent5">
                  <a:lumMod val="50000"/>
                </a:schemeClr>
              </a:solidFill>
              <a:latin typeface="Times New Roman" pitchFamily="18" charset="0"/>
              <a:cs typeface="Times New Roman" pitchFamily="18" charset="0"/>
            </a:endParaRP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 y="-24765"/>
            <a:ext cx="10515600" cy="1325563"/>
          </a:xfrm>
        </p:spPr>
        <p:txBody>
          <a:bodyPr>
            <a:normAutofit/>
          </a:bodyPr>
          <a:lstStyle/>
          <a:p>
            <a:r>
              <a:rPr lang="en-US" sz="3600" b="1" dirty="0" smtClean="0">
                <a:solidFill>
                  <a:schemeClr val="accent5">
                    <a:lumMod val="50000"/>
                  </a:schemeClr>
                </a:solidFill>
                <a:latin typeface="Times New Roman" pitchFamily="18" charset="0"/>
                <a:cs typeface="Times New Roman" pitchFamily="18" charset="0"/>
                <a:sym typeface="+mn-ea"/>
              </a:rPr>
              <a:t>Homoeopathic Prophylaxis of Epidemic and Sporadic Acute Diseases :</a:t>
            </a:r>
            <a:endParaRPr lang="en-US" sz="3600" b="1" dirty="0">
              <a:solidFill>
                <a:schemeClr val="accent5">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385445" y="1645920"/>
            <a:ext cx="11515090" cy="4983480"/>
          </a:xfrm>
        </p:spPr>
        <p:txBody>
          <a:bodyPr>
            <a:normAutofit fontScale="92500" lnSpcReduction="20000"/>
          </a:bodyPr>
          <a:lstStyle/>
          <a:p>
            <a:r>
              <a:rPr lang="en-US" dirty="0" err="1">
                <a:solidFill>
                  <a:schemeClr val="accent5">
                    <a:lumMod val="50000"/>
                  </a:schemeClr>
                </a:solidFill>
                <a:latin typeface="Times New Roman" pitchFamily="18" charset="0"/>
                <a:cs typeface="Times New Roman" pitchFamily="18" charset="0"/>
              </a:rPr>
              <a:t>Influnenza</a:t>
            </a:r>
            <a:r>
              <a:rPr lang="en-US" dirty="0">
                <a:solidFill>
                  <a:schemeClr val="accent5">
                    <a:lumMod val="50000"/>
                  </a:schemeClr>
                </a:solidFill>
                <a:latin typeface="Times New Roman" pitchFamily="18" charset="0"/>
                <a:cs typeface="Times New Roman" pitchFamily="18" charset="0"/>
              </a:rPr>
              <a:t> A - Eupatorium per, </a:t>
            </a:r>
            <a:r>
              <a:rPr lang="en-US" dirty="0" err="1">
                <a:solidFill>
                  <a:schemeClr val="accent5">
                    <a:lumMod val="50000"/>
                  </a:schemeClr>
                </a:solidFill>
                <a:latin typeface="Times New Roman" pitchFamily="18" charset="0"/>
                <a:cs typeface="Times New Roman" pitchFamily="18" charset="0"/>
              </a:rPr>
              <a:t>Gelsemium</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Whooping cough (</a:t>
            </a:r>
            <a:r>
              <a:rPr lang="en-US" dirty="0" err="1">
                <a:solidFill>
                  <a:schemeClr val="accent5">
                    <a:lumMod val="50000"/>
                  </a:schemeClr>
                </a:solidFill>
                <a:latin typeface="Times New Roman" pitchFamily="18" charset="0"/>
                <a:cs typeface="Times New Roman" pitchFamily="18" charset="0"/>
              </a:rPr>
              <a:t>pertusis</a:t>
            </a:r>
            <a:r>
              <a:rPr lang="en-US" dirty="0">
                <a:solidFill>
                  <a:schemeClr val="accent5">
                    <a:lumMod val="50000"/>
                  </a:schemeClr>
                </a:solidFill>
                <a:latin typeface="Times New Roman" pitchFamily="18" charset="0"/>
                <a:cs typeface="Times New Roman" pitchFamily="18" charset="0"/>
              </a:rPr>
              <a:t>) - </a:t>
            </a:r>
            <a:r>
              <a:rPr lang="en-US" dirty="0" err="1">
                <a:solidFill>
                  <a:schemeClr val="accent5">
                    <a:lumMod val="50000"/>
                  </a:schemeClr>
                </a:solidFill>
                <a:latin typeface="Times New Roman" pitchFamily="18" charset="0"/>
                <a:cs typeface="Times New Roman" pitchFamily="18" charset="0"/>
              </a:rPr>
              <a:t>Drosera</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Measles - </a:t>
            </a:r>
            <a:r>
              <a:rPr lang="en-US" dirty="0" err="1">
                <a:solidFill>
                  <a:schemeClr val="accent5">
                    <a:lumMod val="50000"/>
                  </a:schemeClr>
                </a:solidFill>
                <a:latin typeface="Times New Roman" pitchFamily="18" charset="0"/>
                <a:cs typeface="Times New Roman" pitchFamily="18" charset="0"/>
              </a:rPr>
              <a:t>Pulsatilla</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Mumps - </a:t>
            </a:r>
            <a:r>
              <a:rPr lang="en-US" dirty="0" err="1">
                <a:solidFill>
                  <a:schemeClr val="accent5">
                    <a:lumMod val="50000"/>
                  </a:schemeClr>
                </a:solidFill>
                <a:latin typeface="Times New Roman" pitchFamily="18" charset="0"/>
                <a:cs typeface="Times New Roman" pitchFamily="18" charset="0"/>
              </a:rPr>
              <a:t>Phytolacca</a:t>
            </a:r>
            <a:endParaRPr lang="en-US" dirty="0">
              <a:solidFill>
                <a:schemeClr val="accent5">
                  <a:lumMod val="50000"/>
                </a:schemeClr>
              </a:solidFill>
              <a:latin typeface="Times New Roman" pitchFamily="18" charset="0"/>
              <a:cs typeface="Times New Roman" pitchFamily="18" charset="0"/>
            </a:endParaRPr>
          </a:p>
          <a:p>
            <a:r>
              <a:rPr lang="en-US" dirty="0" err="1">
                <a:solidFill>
                  <a:schemeClr val="accent5">
                    <a:lumMod val="50000"/>
                  </a:schemeClr>
                </a:solidFill>
                <a:latin typeface="Times New Roman" pitchFamily="18" charset="0"/>
                <a:cs typeface="Times New Roman" pitchFamily="18" charset="0"/>
              </a:rPr>
              <a:t>Chikenpox</a:t>
            </a:r>
            <a:r>
              <a:rPr lang="en-US" dirty="0">
                <a:solidFill>
                  <a:schemeClr val="accent5">
                    <a:lumMod val="50000"/>
                  </a:schemeClr>
                </a:solidFill>
                <a:latin typeface="Times New Roman" pitchFamily="18" charset="0"/>
                <a:cs typeface="Times New Roman" pitchFamily="18" charset="0"/>
              </a:rPr>
              <a:t> - </a:t>
            </a:r>
            <a:r>
              <a:rPr lang="en-US" dirty="0" err="1">
                <a:solidFill>
                  <a:schemeClr val="accent5">
                    <a:lumMod val="50000"/>
                  </a:schemeClr>
                </a:solidFill>
                <a:latin typeface="Times New Roman" pitchFamily="18" charset="0"/>
                <a:cs typeface="Times New Roman" pitchFamily="18" charset="0"/>
              </a:rPr>
              <a:t>Pulsatilla</a:t>
            </a:r>
            <a:endParaRPr lang="en-US" dirty="0">
              <a:solidFill>
                <a:schemeClr val="accent5">
                  <a:lumMod val="50000"/>
                </a:schemeClr>
              </a:solidFill>
              <a:latin typeface="Times New Roman" pitchFamily="18" charset="0"/>
              <a:cs typeface="Times New Roman" pitchFamily="18" charset="0"/>
            </a:endParaRPr>
          </a:p>
          <a:p>
            <a:r>
              <a:rPr lang="en-US" dirty="0" err="1">
                <a:solidFill>
                  <a:schemeClr val="accent5">
                    <a:lumMod val="50000"/>
                  </a:schemeClr>
                </a:solidFill>
                <a:latin typeface="Times New Roman" pitchFamily="18" charset="0"/>
                <a:cs typeface="Times New Roman" pitchFamily="18" charset="0"/>
              </a:rPr>
              <a:t>Scarlatina</a:t>
            </a:r>
            <a:r>
              <a:rPr lang="en-US" dirty="0">
                <a:solidFill>
                  <a:schemeClr val="accent5">
                    <a:lumMod val="50000"/>
                  </a:schemeClr>
                </a:solidFill>
                <a:latin typeface="Times New Roman" pitchFamily="18" charset="0"/>
                <a:cs typeface="Times New Roman" pitchFamily="18" charset="0"/>
              </a:rPr>
              <a:t> - </a:t>
            </a:r>
            <a:r>
              <a:rPr lang="en-US" dirty="0" err="1">
                <a:solidFill>
                  <a:schemeClr val="accent5">
                    <a:lumMod val="50000"/>
                  </a:schemeClr>
                </a:solidFill>
                <a:latin typeface="Times New Roman" pitchFamily="18" charset="0"/>
                <a:cs typeface="Times New Roman" pitchFamily="18" charset="0"/>
              </a:rPr>
              <a:t>Belladona</a:t>
            </a:r>
            <a:endParaRPr lang="en-US" dirty="0">
              <a:solidFill>
                <a:schemeClr val="accent5">
                  <a:lumMod val="50000"/>
                </a:schemeClr>
              </a:solidFill>
              <a:latin typeface="Times New Roman" pitchFamily="18" charset="0"/>
              <a:cs typeface="Times New Roman" pitchFamily="18" charset="0"/>
            </a:endParaRPr>
          </a:p>
          <a:p>
            <a:r>
              <a:rPr lang="en-US" dirty="0" err="1">
                <a:solidFill>
                  <a:schemeClr val="accent5">
                    <a:lumMod val="50000"/>
                  </a:schemeClr>
                </a:solidFill>
                <a:latin typeface="Times New Roman" pitchFamily="18" charset="0"/>
                <a:cs typeface="Times New Roman" pitchFamily="18" charset="0"/>
              </a:rPr>
              <a:t>Strepto</a:t>
            </a:r>
            <a:r>
              <a:rPr lang="en-US" dirty="0">
                <a:solidFill>
                  <a:schemeClr val="accent5">
                    <a:lumMod val="50000"/>
                  </a:schemeClr>
                </a:solidFill>
                <a:latin typeface="Times New Roman" pitchFamily="18" charset="0"/>
                <a:cs typeface="Times New Roman" pitchFamily="18" charset="0"/>
              </a:rPr>
              <a:t> </a:t>
            </a:r>
            <a:r>
              <a:rPr lang="en-US" dirty="0" err="1">
                <a:solidFill>
                  <a:schemeClr val="accent5">
                    <a:lumMod val="50000"/>
                  </a:schemeClr>
                </a:solidFill>
                <a:latin typeface="Times New Roman" pitchFamily="18" charset="0"/>
                <a:cs typeface="Times New Roman" pitchFamily="18" charset="0"/>
              </a:rPr>
              <a:t>pharyngitis</a:t>
            </a:r>
            <a:r>
              <a:rPr lang="en-US" dirty="0">
                <a:solidFill>
                  <a:schemeClr val="accent5">
                    <a:lumMod val="50000"/>
                  </a:schemeClr>
                </a:solidFill>
                <a:latin typeface="Times New Roman" pitchFamily="18" charset="0"/>
                <a:cs typeface="Times New Roman" pitchFamily="18" charset="0"/>
              </a:rPr>
              <a:t>- </a:t>
            </a:r>
            <a:r>
              <a:rPr lang="en-US" dirty="0" err="1">
                <a:solidFill>
                  <a:schemeClr val="accent5">
                    <a:lumMod val="50000"/>
                  </a:schemeClr>
                </a:solidFill>
                <a:latin typeface="Times New Roman" pitchFamily="18" charset="0"/>
                <a:cs typeface="Times New Roman" pitchFamily="18" charset="0"/>
              </a:rPr>
              <a:t>Mercurius</a:t>
            </a:r>
            <a:r>
              <a:rPr lang="en-US" dirty="0">
                <a:solidFill>
                  <a:schemeClr val="accent5">
                    <a:lumMod val="50000"/>
                  </a:schemeClr>
                </a:solidFill>
                <a:latin typeface="Times New Roman" pitchFamily="18" charset="0"/>
                <a:cs typeface="Times New Roman" pitchFamily="18" charset="0"/>
              </a:rPr>
              <a:t> </a:t>
            </a:r>
            <a:r>
              <a:rPr lang="en-US" dirty="0" err="1">
                <a:solidFill>
                  <a:schemeClr val="accent5">
                    <a:lumMod val="50000"/>
                  </a:schemeClr>
                </a:solidFill>
                <a:latin typeface="Times New Roman" pitchFamily="18" charset="0"/>
                <a:cs typeface="Times New Roman" pitchFamily="18" charset="0"/>
              </a:rPr>
              <a:t>vivus</a:t>
            </a:r>
            <a:endParaRPr lang="en-US" dirty="0">
              <a:solidFill>
                <a:schemeClr val="accent5">
                  <a:lumMod val="50000"/>
                </a:schemeClr>
              </a:solidFill>
              <a:latin typeface="Times New Roman" pitchFamily="18" charset="0"/>
              <a:cs typeface="Times New Roman" pitchFamily="18" charset="0"/>
            </a:endParaRPr>
          </a:p>
          <a:p>
            <a:r>
              <a:rPr lang="en-US" dirty="0" err="1">
                <a:solidFill>
                  <a:schemeClr val="accent5">
                    <a:lumMod val="50000"/>
                  </a:schemeClr>
                </a:solidFill>
                <a:latin typeface="Times New Roman" pitchFamily="18" charset="0"/>
                <a:cs typeface="Times New Roman" pitchFamily="18" charset="0"/>
              </a:rPr>
              <a:t>Rotoviral</a:t>
            </a:r>
            <a:r>
              <a:rPr lang="en-US" dirty="0">
                <a:solidFill>
                  <a:schemeClr val="accent5">
                    <a:lumMod val="50000"/>
                  </a:schemeClr>
                </a:solidFill>
                <a:latin typeface="Times New Roman" pitchFamily="18" charset="0"/>
                <a:cs typeface="Times New Roman" pitchFamily="18" charset="0"/>
              </a:rPr>
              <a:t> </a:t>
            </a:r>
            <a:r>
              <a:rPr lang="en-US" dirty="0" err="1">
                <a:solidFill>
                  <a:schemeClr val="accent5">
                    <a:lumMod val="50000"/>
                  </a:schemeClr>
                </a:solidFill>
                <a:latin typeface="Times New Roman" pitchFamily="18" charset="0"/>
                <a:cs typeface="Times New Roman" pitchFamily="18" charset="0"/>
              </a:rPr>
              <a:t>diarrohea</a:t>
            </a:r>
            <a:r>
              <a:rPr lang="en-US" dirty="0">
                <a:solidFill>
                  <a:schemeClr val="accent5">
                    <a:lumMod val="50000"/>
                  </a:schemeClr>
                </a:solidFill>
                <a:latin typeface="Times New Roman" pitchFamily="18" charset="0"/>
                <a:cs typeface="Times New Roman" pitchFamily="18" charset="0"/>
              </a:rPr>
              <a:t> - Bismuth</a:t>
            </a:r>
          </a:p>
          <a:p>
            <a:r>
              <a:rPr lang="en-US" dirty="0">
                <a:solidFill>
                  <a:schemeClr val="accent5">
                    <a:lumMod val="50000"/>
                  </a:schemeClr>
                </a:solidFill>
                <a:latin typeface="Times New Roman" pitchFamily="18" charset="0"/>
                <a:cs typeface="Times New Roman" pitchFamily="18" charset="0"/>
              </a:rPr>
              <a:t>Croup - Aconite</a:t>
            </a:r>
          </a:p>
          <a:p>
            <a:r>
              <a:rPr lang="en-US" dirty="0" err="1">
                <a:solidFill>
                  <a:schemeClr val="accent5">
                    <a:lumMod val="50000"/>
                  </a:schemeClr>
                </a:solidFill>
                <a:latin typeface="Times New Roman" pitchFamily="18" charset="0"/>
                <a:cs typeface="Times New Roman" pitchFamily="18" charset="0"/>
              </a:rPr>
              <a:t>Epiglotitis</a:t>
            </a:r>
            <a:r>
              <a:rPr lang="en-US" dirty="0">
                <a:solidFill>
                  <a:schemeClr val="accent5">
                    <a:lumMod val="50000"/>
                  </a:schemeClr>
                </a:solidFill>
                <a:latin typeface="Times New Roman" pitchFamily="18" charset="0"/>
                <a:cs typeface="Times New Roman" pitchFamily="18" charset="0"/>
              </a:rPr>
              <a:t> - </a:t>
            </a:r>
            <a:r>
              <a:rPr lang="en-US" dirty="0" err="1">
                <a:solidFill>
                  <a:schemeClr val="accent5">
                    <a:lumMod val="50000"/>
                  </a:schemeClr>
                </a:solidFill>
                <a:latin typeface="Times New Roman" pitchFamily="18" charset="0"/>
                <a:cs typeface="Times New Roman" pitchFamily="18" charset="0"/>
              </a:rPr>
              <a:t>Hepar</a:t>
            </a:r>
            <a:r>
              <a:rPr lang="en-US" dirty="0">
                <a:solidFill>
                  <a:schemeClr val="accent5">
                    <a:lumMod val="50000"/>
                  </a:schemeClr>
                </a:solidFill>
                <a:latin typeface="Times New Roman" pitchFamily="18" charset="0"/>
                <a:cs typeface="Times New Roman" pitchFamily="18" charset="0"/>
              </a:rPr>
              <a:t> </a:t>
            </a:r>
            <a:r>
              <a:rPr lang="en-US" dirty="0" err="1">
                <a:solidFill>
                  <a:schemeClr val="accent5">
                    <a:lumMod val="50000"/>
                  </a:schemeClr>
                </a:solidFill>
                <a:latin typeface="Times New Roman" pitchFamily="18" charset="0"/>
                <a:cs typeface="Times New Roman" pitchFamily="18" charset="0"/>
              </a:rPr>
              <a:t>sulph</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Tetanus - </a:t>
            </a:r>
            <a:r>
              <a:rPr lang="en-US" dirty="0" err="1">
                <a:solidFill>
                  <a:schemeClr val="accent5">
                    <a:lumMod val="50000"/>
                  </a:schemeClr>
                </a:solidFill>
                <a:latin typeface="Times New Roman" pitchFamily="18" charset="0"/>
                <a:cs typeface="Times New Roman" pitchFamily="18" charset="0"/>
              </a:rPr>
              <a:t>Ledum</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Rabies - </a:t>
            </a:r>
            <a:r>
              <a:rPr lang="en-US" dirty="0" err="1">
                <a:solidFill>
                  <a:schemeClr val="accent5">
                    <a:lumMod val="50000"/>
                  </a:schemeClr>
                </a:solidFill>
                <a:latin typeface="Times New Roman" pitchFamily="18" charset="0"/>
                <a:cs typeface="Times New Roman" pitchFamily="18" charset="0"/>
              </a:rPr>
              <a:t>Belladona</a:t>
            </a:r>
            <a:endParaRPr lang="en-US" dirty="0">
              <a:solidFill>
                <a:schemeClr val="accent5">
                  <a:lumMod val="50000"/>
                </a:schemeClr>
              </a:solidFill>
              <a:latin typeface="Times New Roman" pitchFamily="18" charset="0"/>
              <a:cs typeface="Times New Roman" pitchFamily="18" charset="0"/>
            </a:endParaRPr>
          </a:p>
          <a:p>
            <a:endParaRPr lang="en-US" dirty="0">
              <a:solidFill>
                <a:schemeClr val="accent5">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fade">
                                      <p:cBhvr>
                                        <p:cTn id="59" dur="1000"/>
                                        <p:tgtEl>
                                          <p:spTgt spid="3">
                                            <p:txEl>
                                              <p:pRg st="9" end="9"/>
                                            </p:txEl>
                                          </p:spTgt>
                                        </p:tgtEl>
                                      </p:cBhvr>
                                    </p:animEffect>
                                    <p:anim calcmode="lin" valueType="num">
                                      <p:cBhvr>
                                        <p:cTn id="6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3">
                                            <p:txEl>
                                              <p:pRg st="10" end="10"/>
                                            </p:txEl>
                                          </p:spTgt>
                                        </p:tgtEl>
                                        <p:attrNameLst>
                                          <p:attrName>style.visibility</p:attrName>
                                        </p:attrNameLst>
                                      </p:cBhvr>
                                      <p:to>
                                        <p:strVal val="visible"/>
                                      </p:to>
                                    </p:set>
                                    <p:animEffect transition="in" filter="fade">
                                      <p:cBhvr>
                                        <p:cTn id="64" dur="1000"/>
                                        <p:tgtEl>
                                          <p:spTgt spid="3">
                                            <p:txEl>
                                              <p:pRg st="10" end="10"/>
                                            </p:txEl>
                                          </p:spTgt>
                                        </p:tgtEl>
                                      </p:cBhvr>
                                    </p:animEffect>
                                    <p:anim calcmode="lin" valueType="num">
                                      <p:cBhvr>
                                        <p:cTn id="6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3">
                                            <p:txEl>
                                              <p:pRg st="11" end="11"/>
                                            </p:txEl>
                                          </p:spTgt>
                                        </p:tgtEl>
                                        <p:attrNameLst>
                                          <p:attrName>style.visibility</p:attrName>
                                        </p:attrNameLst>
                                      </p:cBhvr>
                                      <p:to>
                                        <p:strVal val="visible"/>
                                      </p:to>
                                    </p:set>
                                    <p:animEffect transition="in" filter="fade">
                                      <p:cBhvr>
                                        <p:cTn id="69" dur="1000"/>
                                        <p:tgtEl>
                                          <p:spTgt spid="3">
                                            <p:txEl>
                                              <p:pRg st="11" end="11"/>
                                            </p:txEl>
                                          </p:spTgt>
                                        </p:tgtEl>
                                      </p:cBhvr>
                                    </p:animEffect>
                                    <p:anim calcmode="lin" valueType="num">
                                      <p:cBhvr>
                                        <p:cTn id="7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705" y="177800"/>
            <a:ext cx="11422380" cy="1186180"/>
          </a:xfrm>
        </p:spPr>
        <p:txBody>
          <a:bodyPr>
            <a:normAutofit fontScale="90000"/>
          </a:bodyPr>
          <a:lstStyle/>
          <a:p>
            <a:r>
              <a:rPr lang="en-US" b="1" dirty="0" smtClean="0">
                <a:solidFill>
                  <a:schemeClr val="accent5">
                    <a:lumMod val="50000"/>
                  </a:schemeClr>
                </a:solidFill>
                <a:latin typeface="Times New Roman" pitchFamily="18" charset="0"/>
                <a:cs typeface="Times New Roman" pitchFamily="18" charset="0"/>
              </a:rPr>
              <a:t>Homoeopathic Prophylaxis Of Epidemic And Sporadic Acute Diseases :</a:t>
            </a:r>
            <a:endParaRPr lang="en-US" b="1" dirty="0">
              <a:solidFill>
                <a:schemeClr val="accent5">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306705" y="1658983"/>
            <a:ext cx="11421745" cy="4830717"/>
          </a:xfrm>
        </p:spPr>
        <p:txBody>
          <a:bodyPr>
            <a:normAutofit fontScale="90000" lnSpcReduction="20000"/>
          </a:bodyPr>
          <a:lstStyle/>
          <a:p>
            <a:pPr marL="0" indent="0">
              <a:buNone/>
            </a:pPr>
            <a:r>
              <a:rPr lang="en-US" sz="3200" b="1" dirty="0">
                <a:solidFill>
                  <a:schemeClr val="accent5">
                    <a:lumMod val="50000"/>
                  </a:schemeClr>
                </a:solidFill>
                <a:latin typeface="Times New Roman" pitchFamily="18" charset="0"/>
                <a:cs typeface="Times New Roman" pitchFamily="18" charset="0"/>
              </a:rPr>
              <a:t>NOSODES :</a:t>
            </a:r>
            <a:endParaRPr lang="en-US" sz="3200" dirty="0">
              <a:solidFill>
                <a:schemeClr val="accent5">
                  <a:lumMod val="50000"/>
                </a:schemeClr>
              </a:solidFill>
              <a:latin typeface="Times New Roman" pitchFamily="18" charset="0"/>
              <a:cs typeface="Times New Roman" pitchFamily="18" charset="0"/>
            </a:endParaRPr>
          </a:p>
          <a:p>
            <a:pPr marL="0" indent="0">
              <a:buNone/>
            </a:pPr>
            <a:r>
              <a:rPr lang="en-US" sz="3200" dirty="0">
                <a:solidFill>
                  <a:schemeClr val="accent5">
                    <a:lumMod val="50000"/>
                  </a:schemeClr>
                </a:solidFill>
                <a:latin typeface="Times New Roman" pitchFamily="18" charset="0"/>
                <a:cs typeface="Times New Roman" pitchFamily="18" charset="0"/>
              </a:rPr>
              <a:t>                 1. Influenza - </a:t>
            </a:r>
            <a:r>
              <a:rPr lang="en-US" sz="3200" dirty="0" err="1">
                <a:solidFill>
                  <a:schemeClr val="accent5">
                    <a:lumMod val="50000"/>
                  </a:schemeClr>
                </a:solidFill>
                <a:latin typeface="Times New Roman" pitchFamily="18" charset="0"/>
                <a:cs typeface="Times New Roman" pitchFamily="18" charset="0"/>
              </a:rPr>
              <a:t>Influenzinum</a:t>
            </a:r>
            <a:endParaRPr lang="en-US" sz="3200" dirty="0">
              <a:solidFill>
                <a:schemeClr val="accent5">
                  <a:lumMod val="50000"/>
                </a:schemeClr>
              </a:solidFill>
              <a:latin typeface="Times New Roman" pitchFamily="18" charset="0"/>
              <a:cs typeface="Times New Roman" pitchFamily="18" charset="0"/>
            </a:endParaRPr>
          </a:p>
          <a:p>
            <a:pPr marL="0" indent="0">
              <a:buNone/>
            </a:pPr>
            <a:r>
              <a:rPr lang="en-US" sz="3200" dirty="0">
                <a:solidFill>
                  <a:schemeClr val="accent5">
                    <a:lumMod val="50000"/>
                  </a:schemeClr>
                </a:solidFill>
                <a:latin typeface="Times New Roman" pitchFamily="18" charset="0"/>
                <a:cs typeface="Times New Roman" pitchFamily="18" charset="0"/>
              </a:rPr>
              <a:t>                 2. Whooping cough ( </a:t>
            </a:r>
            <a:r>
              <a:rPr lang="en-US" sz="3200" dirty="0" err="1">
                <a:solidFill>
                  <a:schemeClr val="accent5">
                    <a:lumMod val="50000"/>
                  </a:schemeClr>
                </a:solidFill>
                <a:latin typeface="Times New Roman" pitchFamily="18" charset="0"/>
                <a:cs typeface="Times New Roman" pitchFamily="18" charset="0"/>
              </a:rPr>
              <a:t>pertussis</a:t>
            </a:r>
            <a:r>
              <a:rPr lang="en-US" sz="3200" dirty="0">
                <a:solidFill>
                  <a:schemeClr val="accent5">
                    <a:lumMod val="50000"/>
                  </a:schemeClr>
                </a:solidFill>
                <a:latin typeface="Times New Roman" pitchFamily="18" charset="0"/>
                <a:cs typeface="Times New Roman" pitchFamily="18" charset="0"/>
              </a:rPr>
              <a:t> ) - </a:t>
            </a:r>
            <a:r>
              <a:rPr lang="en-US" sz="3200" dirty="0" err="1">
                <a:solidFill>
                  <a:schemeClr val="accent5">
                    <a:lumMod val="50000"/>
                  </a:schemeClr>
                </a:solidFill>
                <a:latin typeface="Times New Roman" pitchFamily="18" charset="0"/>
                <a:cs typeface="Times New Roman" pitchFamily="18" charset="0"/>
              </a:rPr>
              <a:t>Pertussin</a:t>
            </a:r>
            <a:endParaRPr lang="en-US" sz="3200" dirty="0">
              <a:solidFill>
                <a:schemeClr val="accent5">
                  <a:lumMod val="50000"/>
                </a:schemeClr>
              </a:solidFill>
              <a:latin typeface="Times New Roman" pitchFamily="18" charset="0"/>
              <a:cs typeface="Times New Roman" pitchFamily="18" charset="0"/>
            </a:endParaRPr>
          </a:p>
          <a:p>
            <a:pPr marL="0" indent="0">
              <a:buNone/>
            </a:pPr>
            <a:r>
              <a:rPr lang="en-US" sz="3200" dirty="0">
                <a:solidFill>
                  <a:schemeClr val="accent5">
                    <a:lumMod val="50000"/>
                  </a:schemeClr>
                </a:solidFill>
                <a:latin typeface="Times New Roman" pitchFamily="18" charset="0"/>
                <a:cs typeface="Times New Roman" pitchFamily="18" charset="0"/>
              </a:rPr>
              <a:t>                 3. Measles - </a:t>
            </a:r>
            <a:r>
              <a:rPr lang="en-US" sz="3200" dirty="0" err="1">
                <a:solidFill>
                  <a:schemeClr val="accent5">
                    <a:lumMod val="50000"/>
                  </a:schemeClr>
                </a:solidFill>
                <a:latin typeface="Times New Roman" pitchFamily="18" charset="0"/>
                <a:cs typeface="Times New Roman" pitchFamily="18" charset="0"/>
              </a:rPr>
              <a:t>Morbilinum</a:t>
            </a:r>
            <a:endParaRPr lang="en-US" sz="3200" dirty="0">
              <a:solidFill>
                <a:schemeClr val="accent5">
                  <a:lumMod val="50000"/>
                </a:schemeClr>
              </a:solidFill>
              <a:latin typeface="Times New Roman" pitchFamily="18" charset="0"/>
              <a:cs typeface="Times New Roman" pitchFamily="18" charset="0"/>
            </a:endParaRPr>
          </a:p>
          <a:p>
            <a:pPr marL="0" indent="0">
              <a:buNone/>
            </a:pPr>
            <a:r>
              <a:rPr lang="en-US" sz="3200" dirty="0">
                <a:solidFill>
                  <a:schemeClr val="accent5">
                    <a:lumMod val="50000"/>
                  </a:schemeClr>
                </a:solidFill>
                <a:latin typeface="Times New Roman" pitchFamily="18" charset="0"/>
                <a:cs typeface="Times New Roman" pitchFamily="18" charset="0"/>
              </a:rPr>
              <a:t>                 4. Chicken pox - </a:t>
            </a:r>
            <a:r>
              <a:rPr lang="en-US" sz="3200" dirty="0" err="1">
                <a:solidFill>
                  <a:schemeClr val="accent5">
                    <a:lumMod val="50000"/>
                  </a:schemeClr>
                </a:solidFill>
                <a:latin typeface="Times New Roman" pitchFamily="18" charset="0"/>
                <a:cs typeface="Times New Roman" pitchFamily="18" charset="0"/>
              </a:rPr>
              <a:t>Variollinum</a:t>
            </a:r>
            <a:endParaRPr lang="en-US" sz="3200" dirty="0">
              <a:solidFill>
                <a:schemeClr val="accent5">
                  <a:lumMod val="50000"/>
                </a:schemeClr>
              </a:solidFill>
              <a:latin typeface="Times New Roman" pitchFamily="18" charset="0"/>
              <a:cs typeface="Times New Roman" pitchFamily="18" charset="0"/>
            </a:endParaRPr>
          </a:p>
          <a:p>
            <a:pPr marL="0" indent="0">
              <a:buNone/>
            </a:pPr>
            <a:r>
              <a:rPr lang="en-US" sz="3200" dirty="0">
                <a:solidFill>
                  <a:schemeClr val="accent5">
                    <a:lumMod val="50000"/>
                  </a:schemeClr>
                </a:solidFill>
                <a:latin typeface="Times New Roman" pitchFamily="18" charset="0"/>
                <a:cs typeface="Times New Roman" pitchFamily="18" charset="0"/>
              </a:rPr>
              <a:t>                 5. Mumps - </a:t>
            </a:r>
            <a:r>
              <a:rPr lang="en-US" sz="3200" dirty="0" err="1">
                <a:solidFill>
                  <a:schemeClr val="accent5">
                    <a:lumMod val="50000"/>
                  </a:schemeClr>
                </a:solidFill>
                <a:latin typeface="Times New Roman" pitchFamily="18" charset="0"/>
                <a:cs typeface="Times New Roman" pitchFamily="18" charset="0"/>
              </a:rPr>
              <a:t>Parotidinum</a:t>
            </a:r>
            <a:endParaRPr lang="en-US" sz="3200" dirty="0">
              <a:solidFill>
                <a:schemeClr val="accent5">
                  <a:lumMod val="50000"/>
                </a:schemeClr>
              </a:solidFill>
              <a:latin typeface="Times New Roman" pitchFamily="18" charset="0"/>
              <a:cs typeface="Times New Roman" pitchFamily="18" charset="0"/>
            </a:endParaRPr>
          </a:p>
          <a:p>
            <a:pPr marL="0" indent="0">
              <a:buNone/>
            </a:pPr>
            <a:r>
              <a:rPr lang="en-US" sz="3200" dirty="0">
                <a:solidFill>
                  <a:schemeClr val="accent5">
                    <a:lumMod val="50000"/>
                  </a:schemeClr>
                </a:solidFill>
                <a:latin typeface="Times New Roman" pitchFamily="18" charset="0"/>
                <a:cs typeface="Times New Roman" pitchFamily="18" charset="0"/>
              </a:rPr>
              <a:t>                 6. </a:t>
            </a:r>
            <a:r>
              <a:rPr lang="en-US" sz="3200" dirty="0" err="1">
                <a:solidFill>
                  <a:schemeClr val="accent5">
                    <a:lumMod val="50000"/>
                  </a:schemeClr>
                </a:solidFill>
                <a:latin typeface="Times New Roman" pitchFamily="18" charset="0"/>
                <a:cs typeface="Times New Roman" pitchFamily="18" charset="0"/>
              </a:rPr>
              <a:t>Scarlantina</a:t>
            </a:r>
            <a:r>
              <a:rPr lang="en-US" sz="3200" dirty="0">
                <a:solidFill>
                  <a:schemeClr val="accent5">
                    <a:lumMod val="50000"/>
                  </a:schemeClr>
                </a:solidFill>
                <a:latin typeface="Times New Roman" pitchFamily="18" charset="0"/>
                <a:cs typeface="Times New Roman" pitchFamily="18" charset="0"/>
              </a:rPr>
              <a:t> - </a:t>
            </a:r>
            <a:r>
              <a:rPr lang="en-US" sz="3200" dirty="0" err="1">
                <a:solidFill>
                  <a:schemeClr val="accent5">
                    <a:lumMod val="50000"/>
                  </a:schemeClr>
                </a:solidFill>
                <a:latin typeface="Times New Roman" pitchFamily="18" charset="0"/>
                <a:cs typeface="Times New Roman" pitchFamily="18" charset="0"/>
              </a:rPr>
              <a:t>Scarlentinium</a:t>
            </a:r>
            <a:endParaRPr lang="en-US" sz="3200" dirty="0">
              <a:solidFill>
                <a:schemeClr val="accent5">
                  <a:lumMod val="50000"/>
                </a:schemeClr>
              </a:solidFill>
              <a:latin typeface="Times New Roman" pitchFamily="18" charset="0"/>
              <a:cs typeface="Times New Roman" pitchFamily="18" charset="0"/>
            </a:endParaRPr>
          </a:p>
          <a:p>
            <a:pPr marL="0" indent="0">
              <a:buNone/>
            </a:pPr>
            <a:r>
              <a:rPr lang="en-US" sz="3200" dirty="0">
                <a:solidFill>
                  <a:schemeClr val="accent5">
                    <a:lumMod val="50000"/>
                  </a:schemeClr>
                </a:solidFill>
                <a:latin typeface="Times New Roman" pitchFamily="18" charset="0"/>
                <a:cs typeface="Times New Roman" pitchFamily="18" charset="0"/>
              </a:rPr>
              <a:t>                 7. </a:t>
            </a:r>
            <a:r>
              <a:rPr lang="en-US" sz="3200" dirty="0" err="1">
                <a:solidFill>
                  <a:schemeClr val="accent5">
                    <a:lumMod val="50000"/>
                  </a:schemeClr>
                </a:solidFill>
                <a:latin typeface="Times New Roman" pitchFamily="18" charset="0"/>
                <a:cs typeface="Times New Roman" pitchFamily="18" charset="0"/>
              </a:rPr>
              <a:t>Streptopharngitis</a:t>
            </a:r>
            <a:r>
              <a:rPr lang="en-US" sz="3200" dirty="0">
                <a:solidFill>
                  <a:schemeClr val="accent5">
                    <a:lumMod val="50000"/>
                  </a:schemeClr>
                </a:solidFill>
                <a:latin typeface="Times New Roman" pitchFamily="18" charset="0"/>
                <a:cs typeface="Times New Roman" pitchFamily="18" charset="0"/>
              </a:rPr>
              <a:t> - </a:t>
            </a:r>
            <a:r>
              <a:rPr lang="en-US" sz="3200" dirty="0" err="1">
                <a:solidFill>
                  <a:schemeClr val="accent5">
                    <a:lumMod val="50000"/>
                  </a:schemeClr>
                </a:solidFill>
                <a:latin typeface="Times New Roman" pitchFamily="18" charset="0"/>
                <a:cs typeface="Times New Roman" pitchFamily="18" charset="0"/>
              </a:rPr>
              <a:t>Streptococcinum</a:t>
            </a:r>
            <a:endParaRPr lang="en-US" sz="3200" dirty="0">
              <a:solidFill>
                <a:schemeClr val="accent5">
                  <a:lumMod val="50000"/>
                </a:schemeClr>
              </a:solidFill>
              <a:latin typeface="Times New Roman" pitchFamily="18" charset="0"/>
              <a:cs typeface="Times New Roman" pitchFamily="18" charset="0"/>
            </a:endParaRPr>
          </a:p>
          <a:p>
            <a:pPr marL="0" indent="0">
              <a:buNone/>
            </a:pPr>
            <a:r>
              <a:rPr lang="en-US" sz="3200" dirty="0">
                <a:solidFill>
                  <a:schemeClr val="accent5">
                    <a:lumMod val="50000"/>
                  </a:schemeClr>
                </a:solidFill>
                <a:latin typeface="Times New Roman" pitchFamily="18" charset="0"/>
                <a:cs typeface="Times New Roman" pitchFamily="18" charset="0"/>
              </a:rPr>
              <a:t>                 8. Lyme disease - Lyme </a:t>
            </a:r>
            <a:r>
              <a:rPr lang="en-US" sz="3200" dirty="0" err="1">
                <a:solidFill>
                  <a:schemeClr val="accent5">
                    <a:lumMod val="50000"/>
                  </a:schemeClr>
                </a:solidFill>
                <a:latin typeface="Times New Roman" pitchFamily="18" charset="0"/>
                <a:cs typeface="Times New Roman" pitchFamily="18" charset="0"/>
              </a:rPr>
              <a:t>nosode</a:t>
            </a:r>
            <a:endParaRPr lang="en-US" sz="3200" dirty="0">
              <a:solidFill>
                <a:schemeClr val="accent5">
                  <a:lumMod val="50000"/>
                </a:schemeClr>
              </a:solidFill>
              <a:latin typeface="Times New Roman" pitchFamily="18" charset="0"/>
              <a:cs typeface="Times New Roman" pitchFamily="18" charset="0"/>
            </a:endParaRPr>
          </a:p>
          <a:p>
            <a:pPr marL="0" indent="0">
              <a:buNone/>
            </a:pPr>
            <a:r>
              <a:rPr lang="en-US" sz="3200" dirty="0">
                <a:solidFill>
                  <a:schemeClr val="accent5">
                    <a:lumMod val="50000"/>
                  </a:schemeClr>
                </a:solidFill>
                <a:latin typeface="Times New Roman" pitchFamily="18" charset="0"/>
                <a:cs typeface="Times New Roman" pitchFamily="18" charset="0"/>
              </a:rPr>
              <a:t>                 9. </a:t>
            </a:r>
            <a:r>
              <a:rPr lang="en-US" sz="3200" dirty="0" err="1">
                <a:solidFill>
                  <a:schemeClr val="accent5">
                    <a:lumMod val="50000"/>
                  </a:schemeClr>
                </a:solidFill>
                <a:latin typeface="Times New Roman" pitchFamily="18" charset="0"/>
                <a:cs typeface="Times New Roman" pitchFamily="18" charset="0"/>
              </a:rPr>
              <a:t>Diptheria</a:t>
            </a:r>
            <a:r>
              <a:rPr lang="en-US" sz="3200" dirty="0">
                <a:solidFill>
                  <a:schemeClr val="accent5">
                    <a:lumMod val="50000"/>
                  </a:schemeClr>
                </a:solidFill>
                <a:latin typeface="Times New Roman" pitchFamily="18" charset="0"/>
                <a:cs typeface="Times New Roman" pitchFamily="18" charset="0"/>
              </a:rPr>
              <a:t> - </a:t>
            </a:r>
            <a:r>
              <a:rPr lang="en-US" sz="3200" dirty="0" err="1">
                <a:solidFill>
                  <a:schemeClr val="accent5">
                    <a:lumMod val="50000"/>
                  </a:schemeClr>
                </a:solidFill>
                <a:latin typeface="Times New Roman" pitchFamily="18" charset="0"/>
                <a:cs typeface="Times New Roman" pitchFamily="18" charset="0"/>
              </a:rPr>
              <a:t>Diptherinum</a:t>
            </a:r>
            <a:r>
              <a:rPr lang="en-US" sz="3200" dirty="0">
                <a:solidFill>
                  <a:schemeClr val="accent5">
                    <a:lumMod val="50000"/>
                  </a:schemeClr>
                </a:solidFill>
                <a:latin typeface="Times New Roman" pitchFamily="18" charset="0"/>
                <a:cs typeface="Times New Roman" pitchFamily="18" charset="0"/>
              </a:rPr>
              <a:t>      </a:t>
            </a:r>
          </a:p>
          <a:p>
            <a:pPr marL="0" indent="0">
              <a:buNone/>
            </a:pPr>
            <a:r>
              <a:rPr lang="en-US" sz="3200" dirty="0">
                <a:solidFill>
                  <a:schemeClr val="accent5">
                    <a:lumMod val="50000"/>
                  </a:schemeClr>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000"/>
                                        <p:tgtEl>
                                          <p:spTgt spid="3">
                                            <p:txEl>
                                              <p:pRg st="2" end="2"/>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000"/>
                                        <p:tgtEl>
                                          <p:spTgt spid="3">
                                            <p:txEl>
                                              <p:pRg st="3" end="3"/>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1)">
                                      <p:cBhvr>
                                        <p:cTn id="24" dur="2000"/>
                                        <p:tgtEl>
                                          <p:spTgt spid="3">
                                            <p:txEl>
                                              <p:pRg st="4" end="4"/>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heel(1)">
                                      <p:cBhvr>
                                        <p:cTn id="30" dur="2000"/>
                                        <p:tgtEl>
                                          <p:spTgt spid="3">
                                            <p:txEl>
                                              <p:pRg st="6" end="6"/>
                                            </p:txEl>
                                          </p:spTgt>
                                        </p:tgtEl>
                                      </p:cBhvr>
                                    </p:animEffect>
                                  </p:childTnLst>
                                </p:cTn>
                              </p:par>
                              <p:par>
                                <p:cTn id="31" presetID="21" presetClass="entr" presetSubtype="1"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wheel(1)">
                                      <p:cBhvr>
                                        <p:cTn id="33" dur="2000"/>
                                        <p:tgtEl>
                                          <p:spTgt spid="3">
                                            <p:txEl>
                                              <p:pRg st="7" end="7"/>
                                            </p:txEl>
                                          </p:spTgt>
                                        </p:tgtEl>
                                      </p:cBhvr>
                                    </p:animEffect>
                                  </p:childTnLst>
                                </p:cTn>
                              </p:par>
                              <p:par>
                                <p:cTn id="34" presetID="21" presetClass="entr" presetSubtype="1"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wheel(1)">
                                      <p:cBhvr>
                                        <p:cTn id="36" dur="2000"/>
                                        <p:tgtEl>
                                          <p:spTgt spid="3">
                                            <p:txEl>
                                              <p:pRg st="8" end="8"/>
                                            </p:txEl>
                                          </p:spTgt>
                                        </p:tgtEl>
                                      </p:cBhvr>
                                    </p:animEffect>
                                  </p:childTnLst>
                                </p:cTn>
                              </p:par>
                              <p:par>
                                <p:cTn id="37" presetID="21" presetClass="entr" presetSubtype="1"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wheel(1)">
                                      <p:cBhvr>
                                        <p:cTn id="39"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205" y="-72390"/>
            <a:ext cx="10515600" cy="1325563"/>
          </a:xfrm>
        </p:spPr>
        <p:txBody>
          <a:bodyPr/>
          <a:lstStyle/>
          <a:p>
            <a:r>
              <a:rPr lang="en-US" sz="4000" b="1">
                <a:solidFill>
                  <a:schemeClr val="accent5">
                    <a:lumMod val="50000"/>
                  </a:schemeClr>
                </a:solidFill>
                <a:latin typeface="Times New Roman" pitchFamily="18" charset="0"/>
                <a:cs typeface="Times New Roman" pitchFamily="18" charset="0"/>
              </a:rPr>
              <a:t>RECENT EPIDEMIC DISEASES IN INDIA :</a:t>
            </a:r>
          </a:p>
        </p:txBody>
      </p:sp>
      <p:sp>
        <p:nvSpPr>
          <p:cNvPr id="3" name="Content Placeholder 2"/>
          <p:cNvSpPr>
            <a:spLocks noGrp="1"/>
          </p:cNvSpPr>
          <p:nvPr>
            <p:ph idx="1"/>
          </p:nvPr>
        </p:nvSpPr>
        <p:spPr>
          <a:xfrm>
            <a:off x="370205" y="1014095"/>
            <a:ext cx="11546205" cy="5584825"/>
          </a:xfrm>
        </p:spPr>
        <p:txBody>
          <a:bodyPr/>
          <a:lstStyle/>
          <a:p>
            <a:pPr marL="0" indent="0">
              <a:buNone/>
            </a:pPr>
            <a:r>
              <a:rPr lang="en-US" b="1">
                <a:solidFill>
                  <a:schemeClr val="accent5">
                    <a:lumMod val="50000"/>
                  </a:schemeClr>
                </a:solidFill>
                <a:latin typeface="Times New Roman" pitchFamily="18" charset="0"/>
                <a:cs typeface="Times New Roman" pitchFamily="18" charset="0"/>
              </a:rPr>
              <a:t> 1974 - SMALL POX EPIDEMIC IN INDIA :</a:t>
            </a:r>
            <a:endParaRPr lang="en-US">
              <a:solidFill>
                <a:schemeClr val="accent5">
                  <a:lumMod val="50000"/>
                </a:schemeClr>
              </a:solidFill>
              <a:latin typeface="Times New Roman" pitchFamily="18" charset="0"/>
              <a:cs typeface="Times New Roman" pitchFamily="18" charset="0"/>
            </a:endParaRPr>
          </a:p>
          <a:p>
            <a:r>
              <a:rPr lang="en-US">
                <a:solidFill>
                  <a:schemeClr val="accent5">
                    <a:lumMod val="50000"/>
                  </a:schemeClr>
                </a:solidFill>
                <a:latin typeface="Times New Roman" pitchFamily="18" charset="0"/>
                <a:cs typeface="Times New Roman" pitchFamily="18" charset="0"/>
              </a:rPr>
              <a:t>Over 15,000 peoples contracted and died from small pox between january and may 1974</a:t>
            </a:r>
          </a:p>
          <a:p>
            <a:r>
              <a:rPr lang="en-US">
                <a:solidFill>
                  <a:schemeClr val="accent5">
                    <a:lumMod val="50000"/>
                  </a:schemeClr>
                </a:solidFill>
                <a:latin typeface="Times New Roman" pitchFamily="18" charset="0"/>
                <a:cs typeface="Times New Roman" pitchFamily="18" charset="0"/>
              </a:rPr>
              <a:t>Most of the deaths in Bihar, Orissa and west bengal</a:t>
            </a:r>
          </a:p>
          <a:p>
            <a:endParaRPr lang="en-US" b="1">
              <a:solidFill>
                <a:schemeClr val="accent5">
                  <a:lumMod val="50000"/>
                </a:schemeClr>
              </a:solidFill>
              <a:latin typeface="Times New Roman" pitchFamily="18" charset="0"/>
              <a:cs typeface="Times New Roman" pitchFamily="18" charset="0"/>
            </a:endParaRPr>
          </a:p>
          <a:p>
            <a:pPr marL="0" indent="0">
              <a:buNone/>
            </a:pPr>
            <a:r>
              <a:rPr lang="en-US" b="1">
                <a:solidFill>
                  <a:schemeClr val="accent5">
                    <a:lumMod val="50000"/>
                  </a:schemeClr>
                </a:solidFill>
                <a:latin typeface="Times New Roman" pitchFamily="18" charset="0"/>
                <a:cs typeface="Times New Roman" pitchFamily="18" charset="0"/>
              </a:rPr>
              <a:t>1994 - Plaque in india :</a:t>
            </a:r>
            <a:endParaRPr lang="en-US">
              <a:solidFill>
                <a:schemeClr val="accent5">
                  <a:lumMod val="50000"/>
                </a:schemeClr>
              </a:solidFill>
              <a:latin typeface="Times New Roman" pitchFamily="18" charset="0"/>
              <a:cs typeface="Times New Roman" pitchFamily="18" charset="0"/>
            </a:endParaRPr>
          </a:p>
          <a:p>
            <a:r>
              <a:rPr lang="en-US">
                <a:solidFill>
                  <a:schemeClr val="accent5">
                    <a:lumMod val="50000"/>
                  </a:schemeClr>
                </a:solidFill>
                <a:latin typeface="Times New Roman" pitchFamily="18" charset="0"/>
                <a:cs typeface="Times New Roman" pitchFamily="18" charset="0"/>
              </a:rPr>
              <a:t>Over all 693 suspected cases and 56 deaths were reported from the five affected states in india</a:t>
            </a:r>
          </a:p>
          <a:p>
            <a:r>
              <a:rPr lang="en-US">
                <a:solidFill>
                  <a:schemeClr val="accent5">
                    <a:lumMod val="50000"/>
                  </a:schemeClr>
                </a:solidFill>
                <a:latin typeface="Times New Roman" pitchFamily="18" charset="0"/>
                <a:cs typeface="Times New Roman" pitchFamily="18" charset="0"/>
              </a:rPr>
              <a:t>Maharastra, Gujarat, Karanataka, Uttra pradhesh, Madhya pradhesh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3">
                                            <p:txEl>
                                              <p:pRg st="5" end="5"/>
                                            </p:txEl>
                                          </p:spTgt>
                                        </p:tgtEl>
                                      </p:cBhvr>
                                    </p:animEffect>
                                  </p:childTnLst>
                                </p:cTn>
                              </p:par>
                              <p:par>
                                <p:cTn id="43" presetID="53" presetClass="entr" presetSubtype="16"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5" y="771525"/>
            <a:ext cx="10921365" cy="5812155"/>
          </a:xfrm>
        </p:spPr>
        <p:txBody>
          <a:bodyPr/>
          <a:lstStyle/>
          <a:p>
            <a:pPr marL="0" indent="0">
              <a:buNone/>
            </a:pPr>
            <a:r>
              <a:rPr lang="en-US" b="1" dirty="0">
                <a:solidFill>
                  <a:schemeClr val="accent5">
                    <a:lumMod val="50000"/>
                  </a:schemeClr>
                </a:solidFill>
                <a:latin typeface="Times New Roman" pitchFamily="18" charset="0"/>
                <a:cs typeface="Times New Roman" pitchFamily="18" charset="0"/>
              </a:rPr>
              <a:t>2009 FLU PANDAMIC IN INDIA :</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Swine flu (H1N1 ) In various parts of </a:t>
            </a:r>
            <a:r>
              <a:rPr lang="en-US" dirty="0" err="1">
                <a:solidFill>
                  <a:schemeClr val="accent5">
                    <a:lumMod val="50000"/>
                  </a:schemeClr>
                </a:solidFill>
                <a:latin typeface="Times New Roman" pitchFamily="18" charset="0"/>
                <a:cs typeface="Times New Roman" pitchFamily="18" charset="0"/>
              </a:rPr>
              <a:t>india</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In 2010, may  10193 </a:t>
            </a:r>
            <a:r>
              <a:rPr lang="en-US" dirty="0" err="1">
                <a:solidFill>
                  <a:schemeClr val="accent5">
                    <a:lumMod val="50000"/>
                  </a:schemeClr>
                </a:solidFill>
                <a:latin typeface="Times New Roman" pitchFamily="18" charset="0"/>
                <a:cs typeface="Times New Roman" pitchFamily="18" charset="0"/>
              </a:rPr>
              <a:t>caese</a:t>
            </a:r>
            <a:r>
              <a:rPr lang="en-US" dirty="0">
                <a:solidFill>
                  <a:schemeClr val="accent5">
                    <a:lumMod val="50000"/>
                  </a:schemeClr>
                </a:solidFill>
                <a:latin typeface="Times New Roman" pitchFamily="18" charset="0"/>
                <a:cs typeface="Times New Roman" pitchFamily="18" charset="0"/>
              </a:rPr>
              <a:t> of swine flu</a:t>
            </a:r>
          </a:p>
          <a:p>
            <a:r>
              <a:rPr lang="en-US" dirty="0">
                <a:solidFill>
                  <a:schemeClr val="accent5">
                    <a:lumMod val="50000"/>
                  </a:schemeClr>
                </a:solidFill>
                <a:latin typeface="Times New Roman" pitchFamily="18" charset="0"/>
                <a:cs typeface="Times New Roman" pitchFamily="18" charset="0"/>
              </a:rPr>
              <a:t>On august 8, 2010 the </a:t>
            </a:r>
            <a:r>
              <a:rPr lang="en-US" dirty="0" err="1">
                <a:solidFill>
                  <a:schemeClr val="accent5">
                    <a:lumMod val="50000"/>
                  </a:schemeClr>
                </a:solidFill>
                <a:latin typeface="Times New Roman" pitchFamily="18" charset="0"/>
                <a:cs typeface="Times New Roman" pitchFamily="18" charset="0"/>
              </a:rPr>
              <a:t>indian</a:t>
            </a:r>
            <a:r>
              <a:rPr lang="en-US" dirty="0">
                <a:solidFill>
                  <a:schemeClr val="accent5">
                    <a:lumMod val="50000"/>
                  </a:schemeClr>
                </a:solidFill>
                <a:latin typeface="Times New Roman" pitchFamily="18" charset="0"/>
                <a:cs typeface="Times New Roman" pitchFamily="18" charset="0"/>
              </a:rPr>
              <a:t> </a:t>
            </a:r>
            <a:r>
              <a:rPr lang="en-US" dirty="0" err="1">
                <a:solidFill>
                  <a:schemeClr val="accent5">
                    <a:lumMod val="50000"/>
                  </a:schemeClr>
                </a:solidFill>
                <a:latin typeface="Times New Roman" pitchFamily="18" charset="0"/>
                <a:cs typeface="Times New Roman" pitchFamily="18" charset="0"/>
              </a:rPr>
              <a:t>goverment</a:t>
            </a:r>
            <a:r>
              <a:rPr lang="en-US" dirty="0">
                <a:solidFill>
                  <a:schemeClr val="accent5">
                    <a:lumMod val="50000"/>
                  </a:schemeClr>
                </a:solidFill>
                <a:latin typeface="Times New Roman" pitchFamily="18" charset="0"/>
                <a:cs typeface="Times New Roman" pitchFamily="18" charset="0"/>
              </a:rPr>
              <a:t> reported there had been 1833 deaths from swine flu in the country</a:t>
            </a:r>
          </a:p>
          <a:p>
            <a:pPr marL="0" indent="0">
              <a:buNone/>
            </a:pPr>
            <a:endParaRPr lang="en-US" dirty="0">
              <a:solidFill>
                <a:schemeClr val="accent5">
                  <a:lumMod val="50000"/>
                </a:schemeClr>
              </a:solidFill>
              <a:latin typeface="Times New Roman" pitchFamily="18" charset="0"/>
              <a:cs typeface="Times New Roman" pitchFamily="18" charset="0"/>
            </a:endParaRPr>
          </a:p>
          <a:p>
            <a:pPr marL="0" indent="0">
              <a:buNone/>
            </a:pPr>
            <a:r>
              <a:rPr lang="en-US" b="1" dirty="0">
                <a:solidFill>
                  <a:schemeClr val="accent5">
                    <a:lumMod val="50000"/>
                  </a:schemeClr>
                </a:solidFill>
                <a:latin typeface="Times New Roman" pitchFamily="18" charset="0"/>
                <a:cs typeface="Times New Roman" pitchFamily="18" charset="0"/>
              </a:rPr>
              <a:t>2009 Gujarat hepatitis outbreak :</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Over 125 people were infected and </a:t>
            </a:r>
            <a:r>
              <a:rPr lang="en-US" dirty="0" err="1">
                <a:solidFill>
                  <a:schemeClr val="accent5">
                    <a:lumMod val="50000"/>
                  </a:schemeClr>
                </a:solidFill>
                <a:latin typeface="Times New Roman" pitchFamily="18" charset="0"/>
                <a:cs typeface="Times New Roman" pitchFamily="18" charset="0"/>
              </a:rPr>
              <a:t>upto</a:t>
            </a:r>
            <a:r>
              <a:rPr lang="en-US" dirty="0">
                <a:solidFill>
                  <a:schemeClr val="accent5">
                    <a:lumMod val="50000"/>
                  </a:schemeClr>
                </a:solidFill>
                <a:latin typeface="Times New Roman" pitchFamily="18" charset="0"/>
                <a:cs typeface="Times New Roman" pitchFamily="18" charset="0"/>
              </a:rPr>
              <a:t> 49 people died</a:t>
            </a:r>
          </a:p>
          <a:p>
            <a:r>
              <a:rPr lang="en-US" dirty="0">
                <a:solidFill>
                  <a:schemeClr val="accent5">
                    <a:lumMod val="50000"/>
                  </a:schemeClr>
                </a:solidFill>
                <a:latin typeface="Times New Roman" pitchFamily="18" charset="0"/>
                <a:cs typeface="Times New Roman" pitchFamily="18" charset="0"/>
              </a:rPr>
              <a:t>Hepatitis - B that appeared in </a:t>
            </a:r>
            <a:r>
              <a:rPr lang="en-US" dirty="0" err="1">
                <a:solidFill>
                  <a:schemeClr val="accent5">
                    <a:lumMod val="50000"/>
                  </a:schemeClr>
                </a:solidFill>
                <a:latin typeface="Times New Roman" pitchFamily="18" charset="0"/>
                <a:cs typeface="Times New Roman" pitchFamily="18" charset="0"/>
              </a:rPr>
              <a:t>Modasa</a:t>
            </a:r>
            <a:r>
              <a:rPr lang="en-US" dirty="0">
                <a:solidFill>
                  <a:schemeClr val="accent5">
                    <a:lumMod val="50000"/>
                  </a:schemeClr>
                </a:solidFill>
                <a:latin typeface="Times New Roman" pitchFamily="18" charset="0"/>
                <a:cs typeface="Times New Roman" pitchFamily="18" charset="0"/>
              </a:rPr>
              <a:t>, Gujarat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530" y="1071154"/>
            <a:ext cx="11233150" cy="5386796"/>
          </a:xfrm>
        </p:spPr>
        <p:txBody>
          <a:bodyPr/>
          <a:lstStyle/>
          <a:p>
            <a:pPr marL="0" indent="0">
              <a:buNone/>
            </a:pPr>
            <a:r>
              <a:rPr lang="en-US" b="1" dirty="0">
                <a:solidFill>
                  <a:schemeClr val="accent5">
                    <a:lumMod val="50000"/>
                  </a:schemeClr>
                </a:solidFill>
                <a:latin typeface="Times New Roman" pitchFamily="18" charset="0"/>
                <a:cs typeface="Times New Roman" pitchFamily="18" charset="0"/>
              </a:rPr>
              <a:t>2014 ODISHA JAUNDICE OUTBREAK :</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Out break of mainly Hepatitis E and also Hepatitis A</a:t>
            </a:r>
          </a:p>
          <a:p>
            <a:pPr marL="0" indent="0">
              <a:buNone/>
            </a:pPr>
            <a:endParaRPr lang="en-US" dirty="0">
              <a:solidFill>
                <a:schemeClr val="accent5">
                  <a:lumMod val="50000"/>
                </a:schemeClr>
              </a:solidFill>
              <a:latin typeface="Times New Roman" pitchFamily="18" charset="0"/>
              <a:cs typeface="Times New Roman" pitchFamily="18" charset="0"/>
            </a:endParaRPr>
          </a:p>
          <a:p>
            <a:pPr marL="0" indent="0">
              <a:buNone/>
            </a:pPr>
            <a:r>
              <a:rPr lang="en-US" b="1" dirty="0">
                <a:solidFill>
                  <a:schemeClr val="accent5">
                    <a:lumMod val="50000"/>
                  </a:schemeClr>
                </a:solidFill>
                <a:latin typeface="Times New Roman" pitchFamily="18" charset="0"/>
                <a:cs typeface="Times New Roman" pitchFamily="18" charset="0"/>
              </a:rPr>
              <a:t>2015 INDIAN SWINE FLU OUTBREAK :</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2009 Pandemic H1N1 virus in </a:t>
            </a:r>
            <a:r>
              <a:rPr lang="en-US" dirty="0" err="1">
                <a:solidFill>
                  <a:schemeClr val="accent5">
                    <a:lumMod val="50000"/>
                  </a:schemeClr>
                </a:solidFill>
                <a:latin typeface="Times New Roman" pitchFamily="18" charset="0"/>
                <a:cs typeface="Times New Roman" pitchFamily="18" charset="0"/>
              </a:rPr>
              <a:t>india</a:t>
            </a:r>
            <a:r>
              <a:rPr lang="en-US" dirty="0">
                <a:solidFill>
                  <a:schemeClr val="accent5">
                    <a:lumMod val="50000"/>
                  </a:schemeClr>
                </a:solidFill>
                <a:latin typeface="Times New Roman" pitchFamily="18" charset="0"/>
                <a:cs typeface="Times New Roman" pitchFamily="18" charset="0"/>
              </a:rPr>
              <a:t>, which was ongoing as of march 2015</a:t>
            </a:r>
          </a:p>
          <a:p>
            <a:r>
              <a:rPr lang="en-US" dirty="0">
                <a:solidFill>
                  <a:schemeClr val="accent5">
                    <a:lumMod val="50000"/>
                  </a:schemeClr>
                </a:solidFill>
                <a:latin typeface="Times New Roman" pitchFamily="18" charset="0"/>
                <a:cs typeface="Times New Roman" pitchFamily="18" charset="0"/>
              </a:rPr>
              <a:t>India had reported 937 cases and 218 deaths from swine flu in the year 2014 - by mid Feb - 2015</a:t>
            </a:r>
          </a:p>
          <a:p>
            <a:r>
              <a:rPr lang="en-US" dirty="0">
                <a:solidFill>
                  <a:schemeClr val="accent5">
                    <a:lumMod val="50000"/>
                  </a:schemeClr>
                </a:solidFill>
                <a:latin typeface="Times New Roman" pitchFamily="18" charset="0"/>
                <a:cs typeface="Times New Roman" pitchFamily="18" charset="0"/>
              </a:rPr>
              <a:t>The states of Gujarat and Rajasthan are the worst affected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110343"/>
            <a:ext cx="11029950" cy="5066937"/>
          </a:xfrm>
        </p:spPr>
        <p:txBody>
          <a:bodyPr>
            <a:normAutofit lnSpcReduction="10000"/>
          </a:bodyPr>
          <a:lstStyle/>
          <a:p>
            <a:pPr marL="0" indent="0">
              <a:buNone/>
            </a:pPr>
            <a:r>
              <a:rPr lang="en-US" b="1" dirty="0">
                <a:solidFill>
                  <a:schemeClr val="accent5">
                    <a:lumMod val="50000"/>
                  </a:schemeClr>
                </a:solidFill>
                <a:latin typeface="Times New Roman" pitchFamily="18" charset="0"/>
                <a:cs typeface="Times New Roman" pitchFamily="18" charset="0"/>
              </a:rPr>
              <a:t>2018 NIPAH VIRUS OUTBREAK IN  KERALA :</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The out break was localized in Kozhikode and </a:t>
            </a:r>
            <a:r>
              <a:rPr lang="en-US" dirty="0" err="1">
                <a:solidFill>
                  <a:schemeClr val="accent5">
                    <a:lumMod val="50000"/>
                  </a:schemeClr>
                </a:solidFill>
                <a:latin typeface="Times New Roman" pitchFamily="18" charset="0"/>
                <a:cs typeface="Times New Roman" pitchFamily="18" charset="0"/>
              </a:rPr>
              <a:t>Malapuram</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This 3rd outbreak in </a:t>
            </a:r>
            <a:r>
              <a:rPr lang="en-US" dirty="0" err="1">
                <a:solidFill>
                  <a:schemeClr val="accent5">
                    <a:lumMod val="50000"/>
                  </a:schemeClr>
                </a:solidFill>
                <a:latin typeface="Times New Roman" pitchFamily="18" charset="0"/>
                <a:cs typeface="Times New Roman" pitchFamily="18" charset="0"/>
              </a:rPr>
              <a:t>india</a:t>
            </a:r>
            <a:r>
              <a:rPr lang="en-US" dirty="0">
                <a:solidFill>
                  <a:schemeClr val="accent5">
                    <a:lumMod val="50000"/>
                  </a:schemeClr>
                </a:solidFill>
                <a:latin typeface="Times New Roman" pitchFamily="18" charset="0"/>
                <a:cs typeface="Times New Roman" pitchFamily="18" charset="0"/>
              </a:rPr>
              <a:t> , previous ones in 2001 (45 deaths) 2007 </a:t>
            </a:r>
          </a:p>
          <a:p>
            <a:pPr marL="0" indent="0">
              <a:buNone/>
            </a:pPr>
            <a:r>
              <a:rPr lang="en-US" dirty="0">
                <a:solidFill>
                  <a:schemeClr val="accent5">
                    <a:lumMod val="50000"/>
                  </a:schemeClr>
                </a:solidFill>
                <a:latin typeface="Times New Roman" pitchFamily="18" charset="0"/>
                <a:cs typeface="Times New Roman" pitchFamily="18" charset="0"/>
              </a:rPr>
              <a:t>   (5 deaths)</a:t>
            </a:r>
          </a:p>
          <a:p>
            <a:pPr marL="0" indent="0">
              <a:buNone/>
            </a:pPr>
            <a:r>
              <a:rPr lang="en-US" b="1" dirty="0">
                <a:solidFill>
                  <a:schemeClr val="accent5">
                    <a:lumMod val="50000"/>
                  </a:schemeClr>
                </a:solidFill>
                <a:latin typeface="Times New Roman" pitchFamily="18" charset="0"/>
                <a:cs typeface="Times New Roman" pitchFamily="18" charset="0"/>
              </a:rPr>
              <a:t>2019 WEST NILE FEVER :</a:t>
            </a:r>
            <a:endParaRPr lang="en-US" dirty="0">
              <a:solidFill>
                <a:schemeClr val="accent5">
                  <a:lumMod val="50000"/>
                </a:schemeClr>
              </a:solidFill>
              <a:latin typeface="Times New Roman" pitchFamily="18" charset="0"/>
              <a:cs typeface="Times New Roman" pitchFamily="18" charset="0"/>
            </a:endParaRPr>
          </a:p>
          <a:p>
            <a:r>
              <a:rPr lang="en-US" dirty="0">
                <a:solidFill>
                  <a:schemeClr val="accent5">
                    <a:lumMod val="50000"/>
                  </a:schemeClr>
                </a:solidFill>
                <a:latin typeface="Times New Roman" pitchFamily="18" charset="0"/>
                <a:cs typeface="Times New Roman" pitchFamily="18" charset="0"/>
              </a:rPr>
              <a:t>In 2019 march,  </a:t>
            </a:r>
            <a:r>
              <a:rPr lang="en-US" dirty="0">
                <a:solidFill>
                  <a:schemeClr val="accent5">
                    <a:lumMod val="50000"/>
                  </a:schemeClr>
                </a:solidFill>
                <a:latin typeface="Times New Roman" pitchFamily="18" charset="0"/>
                <a:cs typeface="Times New Roman" pitchFamily="18" charset="0"/>
              </a:rPr>
              <a:t>K</a:t>
            </a:r>
            <a:r>
              <a:rPr lang="en-US" dirty="0" smtClean="0">
                <a:solidFill>
                  <a:schemeClr val="accent5">
                    <a:lumMod val="50000"/>
                  </a:schemeClr>
                </a:solidFill>
                <a:latin typeface="Times New Roman" pitchFamily="18" charset="0"/>
                <a:cs typeface="Times New Roman" pitchFamily="18" charset="0"/>
              </a:rPr>
              <a:t>erala </a:t>
            </a:r>
            <a:r>
              <a:rPr lang="en-US" dirty="0" err="1">
                <a:solidFill>
                  <a:schemeClr val="accent5">
                    <a:lumMod val="50000"/>
                  </a:schemeClr>
                </a:solidFill>
                <a:latin typeface="Times New Roman" pitchFamily="18" charset="0"/>
                <a:cs typeface="Times New Roman" pitchFamily="18" charset="0"/>
              </a:rPr>
              <a:t>localished</a:t>
            </a:r>
            <a:r>
              <a:rPr lang="en-US" dirty="0">
                <a:solidFill>
                  <a:schemeClr val="accent5">
                    <a:lumMod val="50000"/>
                  </a:schemeClr>
                </a:solidFill>
                <a:latin typeface="Times New Roman" pitchFamily="18" charset="0"/>
                <a:cs typeface="Times New Roman" pitchFamily="18" charset="0"/>
              </a:rPr>
              <a:t> in Kozhikode</a:t>
            </a:r>
          </a:p>
          <a:p>
            <a:r>
              <a:rPr lang="en-US" dirty="0">
                <a:solidFill>
                  <a:schemeClr val="accent5">
                    <a:lumMod val="50000"/>
                  </a:schemeClr>
                </a:solidFill>
                <a:latin typeface="Times New Roman" pitchFamily="18" charset="0"/>
                <a:cs typeface="Times New Roman" pitchFamily="18" charset="0"/>
              </a:rPr>
              <a:t>Before that,  infections were reported from Vellore and </a:t>
            </a:r>
            <a:r>
              <a:rPr lang="en-US" dirty="0" err="1">
                <a:solidFill>
                  <a:schemeClr val="accent5">
                    <a:lumMod val="50000"/>
                  </a:schemeClr>
                </a:solidFill>
                <a:latin typeface="Times New Roman" pitchFamily="18" charset="0"/>
                <a:cs typeface="Times New Roman" pitchFamily="18" charset="0"/>
              </a:rPr>
              <a:t>Kolar</a:t>
            </a:r>
            <a:r>
              <a:rPr lang="en-US" dirty="0">
                <a:solidFill>
                  <a:schemeClr val="accent5">
                    <a:lumMod val="50000"/>
                  </a:schemeClr>
                </a:solidFill>
                <a:latin typeface="Times New Roman" pitchFamily="18" charset="0"/>
                <a:cs typeface="Times New Roman" pitchFamily="18" charset="0"/>
              </a:rPr>
              <a:t> districts during 1977, 1978 and 1981.</a:t>
            </a:r>
          </a:p>
          <a:p>
            <a:r>
              <a:rPr lang="en-US" dirty="0">
                <a:solidFill>
                  <a:schemeClr val="accent5">
                    <a:lumMod val="50000"/>
                  </a:schemeClr>
                </a:solidFill>
                <a:latin typeface="Times New Roman" pitchFamily="18" charset="0"/>
                <a:cs typeface="Times New Roman" pitchFamily="18" charset="0"/>
              </a:rPr>
              <a:t>WNV was documented in north- eastern region of India during the year 2006 In Assam</a:t>
            </a:r>
          </a:p>
          <a:p>
            <a:r>
              <a:rPr lang="en-US" dirty="0">
                <a:solidFill>
                  <a:schemeClr val="accent5">
                    <a:lumMod val="50000"/>
                  </a:schemeClr>
                </a:solidFill>
                <a:latin typeface="Times New Roman" pitchFamily="18" charset="0"/>
                <a:cs typeface="Times New Roman" pitchFamily="18" charset="0"/>
              </a:rPr>
              <a:t>2011 also </a:t>
            </a:r>
            <a:r>
              <a:rPr lang="en-US" dirty="0" err="1">
                <a:solidFill>
                  <a:schemeClr val="accent5">
                    <a:lumMod val="50000"/>
                  </a:schemeClr>
                </a:solidFill>
                <a:latin typeface="Times New Roman" pitchFamily="18" charset="0"/>
                <a:cs typeface="Times New Roman" pitchFamily="18" charset="0"/>
              </a:rPr>
              <a:t>kerala</a:t>
            </a:r>
            <a:r>
              <a:rPr lang="en-US" dirty="0">
                <a:solidFill>
                  <a:schemeClr val="accent5">
                    <a:lumMod val="50000"/>
                  </a:schemeClr>
                </a:solidFill>
                <a:latin typeface="Times New Roman" pitchFamily="18" charset="0"/>
                <a:cs typeface="Times New Roman" pitchFamily="18" charset="0"/>
              </a:rPr>
              <a:t> affected by WNV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9"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3">
                                            <p:txEl>
                                              <p:pRg st="5" end="5"/>
                                            </p:txEl>
                                          </p:spTgt>
                                        </p:tgtEl>
                                      </p:cBhvr>
                                    </p:animEffect>
                                  </p:childTnLst>
                                </p:cTn>
                              </p:par>
                              <p:par>
                                <p:cTn id="41" presetID="55"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4"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6" end="6"/>
                                            </p:txEl>
                                          </p:spTgt>
                                        </p:tgtEl>
                                      </p:cBhvr>
                                    </p:animEffect>
                                  </p:childTnLst>
                                </p:cTn>
                              </p:par>
                              <p:par>
                                <p:cTn id="46" presetID="55"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p:cTn id="48"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9"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0" dur="1000"/>
                                        <p:tgtEl>
                                          <p:spTgt spid="3">
                                            <p:txEl>
                                              <p:pRg st="7" end="7"/>
                                            </p:txEl>
                                          </p:spTgt>
                                        </p:tgtEl>
                                      </p:cBhvr>
                                    </p:animEffect>
                                  </p:childTnLst>
                                </p:cTn>
                              </p:par>
                              <p:par>
                                <p:cTn id="51" presetID="55"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p:cTn id="53"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54"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5"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50000"/>
                  </a:schemeClr>
                </a:solidFill>
                <a:latin typeface="Times New Roman" pitchFamily="18" charset="0"/>
                <a:cs typeface="Times New Roman" pitchFamily="18" charset="0"/>
              </a:rPr>
              <a:t> Types  </a:t>
            </a:r>
            <a:r>
              <a:rPr lang="en-US" dirty="0">
                <a:solidFill>
                  <a:schemeClr val="accent5">
                    <a:lumMod val="50000"/>
                  </a:schemeClr>
                </a:solidFill>
                <a:latin typeface="Times New Roman" pitchFamily="18" charset="0"/>
                <a:cs typeface="Times New Roman" pitchFamily="18" charset="0"/>
              </a:rPr>
              <a:t>of </a:t>
            </a:r>
            <a:r>
              <a:rPr lang="en-US" dirty="0" smtClean="0">
                <a:solidFill>
                  <a:schemeClr val="accent5">
                    <a:lumMod val="50000"/>
                  </a:schemeClr>
                </a:solidFill>
                <a:latin typeface="Times New Roman" pitchFamily="18" charset="0"/>
                <a:cs typeface="Times New Roman" pitchFamily="18" charset="0"/>
              </a:rPr>
              <a:t>Acute </a:t>
            </a:r>
            <a:r>
              <a:rPr lang="en-US" dirty="0">
                <a:solidFill>
                  <a:schemeClr val="accent5">
                    <a:lumMod val="50000"/>
                  </a:schemeClr>
                </a:solidFill>
                <a:latin typeface="Times New Roman" pitchFamily="18" charset="0"/>
                <a:cs typeface="Times New Roman" pitchFamily="18" charset="0"/>
              </a:rPr>
              <a:t>diseases </a:t>
            </a:r>
          </a:p>
        </p:txBody>
      </p:sp>
      <p:sp>
        <p:nvSpPr>
          <p:cNvPr id="3" name="Content Placeholder 2"/>
          <p:cNvSpPr>
            <a:spLocks noGrp="1"/>
          </p:cNvSpPr>
          <p:nvPr>
            <p:ph idx="1"/>
          </p:nvPr>
        </p:nvSpPr>
        <p:spPr/>
        <p:txBody>
          <a:bodyPr/>
          <a:lstStyle/>
          <a:p>
            <a:r>
              <a:rPr lang="en-US" sz="2800" b="1" dirty="0">
                <a:solidFill>
                  <a:schemeClr val="accent5">
                    <a:lumMod val="50000"/>
                  </a:schemeClr>
                </a:solidFill>
                <a:latin typeface="Times New Roman" pitchFamily="18" charset="0"/>
                <a:cs typeface="Times New Roman" pitchFamily="18" charset="0"/>
              </a:rPr>
              <a:t>§73 – </a:t>
            </a:r>
            <a:r>
              <a:rPr lang="en-US" sz="2800" b="1" dirty="0" smtClean="0">
                <a:solidFill>
                  <a:schemeClr val="accent5">
                    <a:lumMod val="50000"/>
                  </a:schemeClr>
                </a:solidFill>
                <a:latin typeface="Times New Roman" pitchFamily="18" charset="0"/>
                <a:cs typeface="Times New Roman" pitchFamily="18" charset="0"/>
              </a:rPr>
              <a:t>types of </a:t>
            </a:r>
            <a:r>
              <a:rPr lang="en-US" sz="2800" b="1" dirty="0">
                <a:solidFill>
                  <a:schemeClr val="accent5">
                    <a:lumMod val="50000"/>
                  </a:schemeClr>
                </a:solidFill>
                <a:latin typeface="Times New Roman" pitchFamily="18" charset="0"/>
                <a:cs typeface="Times New Roman" pitchFamily="18" charset="0"/>
              </a:rPr>
              <a:t>acute diseases </a:t>
            </a:r>
            <a:endParaRPr lang="en-US" sz="2800" b="1" dirty="0" smtClean="0">
              <a:solidFill>
                <a:schemeClr val="accent5">
                  <a:lumMod val="50000"/>
                </a:schemeClr>
              </a:solidFill>
              <a:latin typeface="Times New Roman" pitchFamily="18" charset="0"/>
              <a:cs typeface="Times New Roman" pitchFamily="18" charset="0"/>
            </a:endParaRPr>
          </a:p>
          <a:p>
            <a:endParaRPr lang="en-US" sz="3200" b="1" dirty="0" smtClean="0">
              <a:solidFill>
                <a:schemeClr val="accent5">
                  <a:lumMod val="50000"/>
                </a:schemeClr>
              </a:solidFill>
              <a:latin typeface="Times New Roman" pitchFamily="18" charset="0"/>
              <a:cs typeface="Times New Roman" pitchFamily="18" charset="0"/>
            </a:endParaRPr>
          </a:p>
          <a:p>
            <a:pPr lvl="0"/>
            <a:r>
              <a:rPr lang="en-US" sz="3200" b="1" dirty="0">
                <a:solidFill>
                  <a:schemeClr val="accent5">
                    <a:lumMod val="50000"/>
                  </a:schemeClr>
                </a:solidFill>
                <a:latin typeface="Times New Roman" pitchFamily="18" charset="0"/>
                <a:cs typeface="Times New Roman" pitchFamily="18" charset="0"/>
              </a:rPr>
              <a:t>Acute disease</a:t>
            </a:r>
          </a:p>
          <a:p>
            <a:pPr lvl="1"/>
            <a:r>
              <a:rPr lang="en-US" sz="3200" dirty="0">
                <a:solidFill>
                  <a:schemeClr val="accent5">
                    <a:lumMod val="50000"/>
                  </a:schemeClr>
                </a:solidFill>
                <a:latin typeface="Times New Roman" pitchFamily="18" charset="0"/>
                <a:cs typeface="Times New Roman" pitchFamily="18" charset="0"/>
              </a:rPr>
              <a:t>individual</a:t>
            </a:r>
          </a:p>
          <a:p>
            <a:pPr lvl="1"/>
            <a:r>
              <a:rPr lang="en-US" sz="3200" dirty="0">
                <a:solidFill>
                  <a:schemeClr val="accent5">
                    <a:lumMod val="50000"/>
                  </a:schemeClr>
                </a:solidFill>
                <a:latin typeface="Times New Roman" pitchFamily="18" charset="0"/>
                <a:cs typeface="Times New Roman" pitchFamily="18" charset="0"/>
              </a:rPr>
              <a:t>sporadic</a:t>
            </a:r>
          </a:p>
          <a:p>
            <a:pPr lvl="1"/>
            <a:r>
              <a:rPr lang="en-US" sz="3200" dirty="0">
                <a:solidFill>
                  <a:schemeClr val="accent5">
                    <a:lumMod val="50000"/>
                  </a:schemeClr>
                </a:solidFill>
                <a:latin typeface="Times New Roman" pitchFamily="18" charset="0"/>
                <a:cs typeface="Times New Roman" pitchFamily="18" charset="0"/>
              </a:rPr>
              <a:t>epidemic</a:t>
            </a:r>
          </a:p>
          <a:p>
            <a:endParaRPr lang="en-US" sz="3200" b="1" dirty="0">
              <a:solidFill>
                <a:schemeClr val="accent5">
                  <a:lumMod val="50000"/>
                </a:schemeClr>
              </a:solidFill>
              <a:latin typeface="Times New Roman" pitchFamily="18" charset="0"/>
              <a:cs typeface="Times New Roman" pitchFamily="18" charset="0"/>
            </a:endParaRPr>
          </a:p>
          <a:p>
            <a:endParaRPr lang="en-US" dirty="0">
              <a:solidFill>
                <a:schemeClr val="accent5">
                  <a:lumMod val="50000"/>
                </a:schemeClr>
              </a:solidFill>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50000"/>
                  </a:schemeClr>
                </a:solidFill>
                <a:latin typeface="Times New Roman" pitchFamily="18" charset="0"/>
                <a:cs typeface="Times New Roman" pitchFamily="18" charset="0"/>
              </a:rPr>
              <a:t>Reference </a:t>
            </a:r>
            <a:endParaRPr lang="en-US" dirty="0">
              <a:solidFill>
                <a:schemeClr val="accent5">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solidFill>
                  <a:schemeClr val="accent5">
                    <a:lumMod val="50000"/>
                  </a:schemeClr>
                </a:solidFill>
                <a:latin typeface="Times New Roman" pitchFamily="18" charset="0"/>
                <a:cs typeface="Times New Roman" pitchFamily="18" charset="0"/>
              </a:rPr>
              <a:t>Organon of medicine –Dr.  Hahnemann.	</a:t>
            </a:r>
          </a:p>
          <a:p>
            <a:r>
              <a:rPr lang="en-US" dirty="0" smtClean="0">
                <a:solidFill>
                  <a:schemeClr val="accent5">
                    <a:lumMod val="50000"/>
                  </a:schemeClr>
                </a:solidFill>
                <a:latin typeface="Times New Roman" pitchFamily="18" charset="0"/>
                <a:cs typeface="Times New Roman" pitchFamily="18" charset="0"/>
              </a:rPr>
              <a:t>Chronic </a:t>
            </a:r>
            <a:r>
              <a:rPr lang="en-US" dirty="0" smtClean="0">
                <a:solidFill>
                  <a:schemeClr val="accent5">
                    <a:lumMod val="50000"/>
                  </a:schemeClr>
                </a:solidFill>
                <a:latin typeface="Times New Roman" pitchFamily="18" charset="0"/>
                <a:cs typeface="Times New Roman" pitchFamily="18" charset="0"/>
              </a:rPr>
              <a:t>diseases- </a:t>
            </a:r>
            <a:r>
              <a:rPr lang="en-US" dirty="0" smtClean="0">
                <a:solidFill>
                  <a:schemeClr val="accent5">
                    <a:lumMod val="50000"/>
                  </a:schemeClr>
                </a:solidFill>
                <a:latin typeface="Times New Roman" pitchFamily="18" charset="0"/>
                <a:cs typeface="Times New Roman" pitchFamily="18" charset="0"/>
              </a:rPr>
              <a:t>Dr.  Hahnemann</a:t>
            </a:r>
            <a:endParaRPr lang="en-US" dirty="0">
              <a:solidFill>
                <a:schemeClr val="accent5">
                  <a:lumMod val="50000"/>
                </a:schemeClr>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latin typeface="Times New Roman" pitchFamily="18" charset="0"/>
                <a:cs typeface="Times New Roman" pitchFamily="18" charset="0"/>
              </a:rPr>
              <a:t>Individual:</a:t>
            </a:r>
            <a:br>
              <a:rPr lang="en-US" b="1" dirty="0" smtClean="0">
                <a:solidFill>
                  <a:schemeClr val="accent5">
                    <a:lumMod val="50000"/>
                  </a:schemeClr>
                </a:solidFill>
                <a:latin typeface="Times New Roman" pitchFamily="18" charset="0"/>
                <a:cs typeface="Times New Roman" pitchFamily="18" charset="0"/>
              </a:rPr>
            </a:br>
            <a:endParaRPr lang="en-US" dirty="0">
              <a:solidFill>
                <a:schemeClr val="accent5">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solidFill>
                  <a:schemeClr val="accent5">
                    <a:lumMod val="50000"/>
                  </a:schemeClr>
                </a:solidFill>
                <a:latin typeface="Times New Roman" pitchFamily="18" charset="0"/>
                <a:cs typeface="Times New Roman" pitchFamily="18" charset="0"/>
              </a:rPr>
              <a:t>This </a:t>
            </a:r>
            <a:r>
              <a:rPr lang="en-US" sz="2800" dirty="0">
                <a:solidFill>
                  <a:schemeClr val="accent5">
                    <a:lumMod val="50000"/>
                  </a:schemeClr>
                </a:solidFill>
                <a:latin typeface="Times New Roman" pitchFamily="18" charset="0"/>
                <a:cs typeface="Times New Roman" pitchFamily="18" charset="0"/>
              </a:rPr>
              <a:t>is a type of disease which attacks the humans individually due to some exciting cause of mental or physical origin </a:t>
            </a:r>
            <a:r>
              <a:rPr lang="en-US" sz="2800" dirty="0" smtClean="0">
                <a:solidFill>
                  <a:schemeClr val="accent5">
                    <a:lumMod val="50000"/>
                  </a:schemeClr>
                </a:solidFill>
                <a:latin typeface="Times New Roman" pitchFamily="18" charset="0"/>
                <a:cs typeface="Times New Roman" pitchFamily="18" charset="0"/>
              </a:rPr>
              <a:t>.</a:t>
            </a:r>
          </a:p>
          <a:p>
            <a:r>
              <a:rPr lang="en-US" sz="2800" dirty="0" smtClean="0">
                <a:solidFill>
                  <a:schemeClr val="accent5">
                    <a:lumMod val="50000"/>
                  </a:schemeClr>
                </a:solidFill>
                <a:latin typeface="Times New Roman" pitchFamily="18" charset="0"/>
                <a:cs typeface="Times New Roman" pitchFamily="18" charset="0"/>
              </a:rPr>
              <a:t>(</a:t>
            </a:r>
            <a:r>
              <a:rPr lang="en-US" sz="2800" dirty="0">
                <a:solidFill>
                  <a:schemeClr val="accent5">
                    <a:lumMod val="50000"/>
                  </a:schemeClr>
                </a:solidFill>
                <a:latin typeface="Times New Roman" pitchFamily="18" charset="0"/>
                <a:cs typeface="Times New Roman" pitchFamily="18" charset="0"/>
              </a:rPr>
              <a:t>This acute disease is nothing but transient explosion of </a:t>
            </a:r>
            <a:r>
              <a:rPr lang="en-US" sz="2800" dirty="0" smtClean="0">
                <a:solidFill>
                  <a:schemeClr val="accent5">
                    <a:lumMod val="50000"/>
                  </a:schemeClr>
                </a:solidFill>
                <a:latin typeface="Times New Roman" pitchFamily="18" charset="0"/>
                <a:cs typeface="Times New Roman" pitchFamily="18" charset="0"/>
              </a:rPr>
              <a:t>the latent </a:t>
            </a:r>
            <a:r>
              <a:rPr lang="en-US" sz="2800" dirty="0" err="1" smtClean="0">
                <a:solidFill>
                  <a:schemeClr val="accent5">
                    <a:lumMod val="50000"/>
                  </a:schemeClr>
                </a:solidFill>
                <a:latin typeface="Times New Roman" pitchFamily="18" charset="0"/>
                <a:cs typeface="Times New Roman" pitchFamily="18" charset="0"/>
              </a:rPr>
              <a:t>psora</a:t>
            </a:r>
            <a:r>
              <a:rPr lang="en-US" sz="2800" dirty="0" smtClean="0">
                <a:solidFill>
                  <a:schemeClr val="accent5">
                    <a:lumMod val="50000"/>
                  </a:schemeClr>
                </a:solidFill>
                <a:latin typeface="Times New Roman" pitchFamily="18" charset="0"/>
                <a:cs typeface="Times New Roman" pitchFamily="18" charset="0"/>
              </a:rPr>
              <a:t>). </a:t>
            </a:r>
            <a:endParaRPr lang="en-US" sz="4000" dirty="0" smtClean="0">
              <a:solidFill>
                <a:schemeClr val="accent5">
                  <a:lumMod val="50000"/>
                </a:schemeClr>
              </a:solidFill>
              <a:latin typeface="Times New Roman" pitchFamily="18" charset="0"/>
              <a:cs typeface="Times New Roman" pitchFamily="18" charset="0"/>
            </a:endParaRPr>
          </a:p>
          <a:p>
            <a:endParaRPr lang="en-US" sz="1800" dirty="0">
              <a:solidFill>
                <a:schemeClr val="accent5">
                  <a:lumMod val="50000"/>
                </a:schemeClr>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253490"/>
            <a:ext cx="11353800" cy="4351338"/>
          </a:xfrm>
        </p:spPr>
        <p:txBody>
          <a:bodyPr/>
          <a:lstStyle/>
          <a:p>
            <a:r>
              <a:rPr lang="en-US" sz="3200" dirty="0">
                <a:solidFill>
                  <a:schemeClr val="accent5">
                    <a:lumMod val="50000"/>
                  </a:schemeClr>
                </a:solidFill>
                <a:latin typeface="Times New Roman" pitchFamily="18" charset="0"/>
                <a:cs typeface="Times New Roman" pitchFamily="18" charset="0"/>
              </a:rPr>
              <a:t>Example: </a:t>
            </a:r>
          </a:p>
          <a:p>
            <a:pPr marL="114300" indent="0">
              <a:buNone/>
            </a:pPr>
            <a:r>
              <a:rPr lang="en-US" sz="3200" dirty="0" smtClean="0">
                <a:solidFill>
                  <a:schemeClr val="accent5">
                    <a:lumMod val="50000"/>
                  </a:schemeClr>
                </a:solidFill>
                <a:latin typeface="Times New Roman" pitchFamily="18" charset="0"/>
                <a:cs typeface="Times New Roman" pitchFamily="18" charset="0"/>
              </a:rPr>
              <a:t>          Excessive </a:t>
            </a:r>
            <a:r>
              <a:rPr lang="en-US" sz="3200" dirty="0">
                <a:solidFill>
                  <a:schemeClr val="accent5">
                    <a:lumMod val="50000"/>
                  </a:schemeClr>
                </a:solidFill>
                <a:latin typeface="Times New Roman" pitchFamily="18" charset="0"/>
                <a:cs typeface="Times New Roman" pitchFamily="18" charset="0"/>
              </a:rPr>
              <a:t>intake of food or deficient supply of it, severe chill, over heating, strain, mental emotions </a:t>
            </a:r>
            <a:r>
              <a:rPr lang="en-US" sz="3200" dirty="0" err="1">
                <a:solidFill>
                  <a:schemeClr val="accent5">
                    <a:lumMod val="50000"/>
                  </a:schemeClr>
                </a:solidFill>
                <a:latin typeface="Times New Roman" pitchFamily="18" charset="0"/>
                <a:cs typeface="Times New Roman" pitchFamily="18" charset="0"/>
              </a:rPr>
              <a:t>etc</a:t>
            </a:r>
            <a:r>
              <a:rPr lang="en-US" sz="3200" dirty="0">
                <a:solidFill>
                  <a:schemeClr val="accent5">
                    <a:lumMod val="50000"/>
                  </a:schemeClr>
                </a:solidFill>
                <a:latin typeface="Times New Roman" pitchFamily="18" charset="0"/>
                <a:cs typeface="Times New Roman" pitchFamily="18" charset="0"/>
              </a:rPr>
              <a:t> act as exciting cause to develop individual acute diseases.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lvl="0"/>
            <a:r>
              <a:rPr lang="en-US" b="1" dirty="0" smtClean="0">
                <a:solidFill>
                  <a:schemeClr val="accent5">
                    <a:lumMod val="50000"/>
                  </a:schemeClr>
                </a:solidFill>
                <a:latin typeface="Times New Roman" pitchFamily="18" charset="0"/>
                <a:cs typeface="Times New Roman" pitchFamily="18" charset="0"/>
              </a:rPr>
              <a:t>Sporadic :</a:t>
            </a:r>
            <a:br>
              <a:rPr lang="en-US" b="1" dirty="0" smtClean="0">
                <a:solidFill>
                  <a:schemeClr val="accent5">
                    <a:lumMod val="50000"/>
                  </a:schemeClr>
                </a:solidFill>
                <a:latin typeface="Times New Roman" pitchFamily="18" charset="0"/>
                <a:cs typeface="Times New Roman" pitchFamily="18" charset="0"/>
              </a:rPr>
            </a:br>
            <a:endParaRPr lang="en-US" dirty="0">
              <a:solidFill>
                <a:schemeClr val="accent5">
                  <a:lumMod val="50000"/>
                </a:schemeClr>
              </a:solidFill>
              <a:latin typeface="Times New Roman" pitchFamily="18" charset="0"/>
              <a:cs typeface="Times New Roman" pitchFamily="18" charset="0"/>
            </a:endParaRPr>
          </a:p>
        </p:txBody>
      </p:sp>
      <p:sp>
        <p:nvSpPr>
          <p:cNvPr id="9" name="Content Placeholder 8"/>
          <p:cNvSpPr>
            <a:spLocks noGrp="1"/>
          </p:cNvSpPr>
          <p:nvPr>
            <p:ph idx="1"/>
          </p:nvPr>
        </p:nvSpPr>
        <p:spPr/>
        <p:txBody>
          <a:bodyPr/>
          <a:lstStyle/>
          <a:p>
            <a:pPr lvl="0"/>
            <a:r>
              <a:rPr lang="en-US" dirty="0" smtClean="0">
                <a:solidFill>
                  <a:schemeClr val="accent5">
                    <a:lumMod val="50000"/>
                  </a:schemeClr>
                </a:solidFill>
                <a:latin typeface="Times New Roman" pitchFamily="18" charset="0"/>
                <a:cs typeface="Times New Roman" pitchFamily="18" charset="0"/>
              </a:rPr>
              <a:t>These </a:t>
            </a:r>
            <a:r>
              <a:rPr lang="en-US" dirty="0" smtClean="0">
                <a:solidFill>
                  <a:schemeClr val="accent5">
                    <a:lumMod val="50000"/>
                  </a:schemeClr>
                </a:solidFill>
                <a:latin typeface="Times New Roman" pitchFamily="18" charset="0"/>
                <a:cs typeface="Times New Roman" pitchFamily="18" charset="0"/>
              </a:rPr>
              <a:t>are the type of acute diseases that attack</a:t>
            </a:r>
            <a:br>
              <a:rPr lang="en-US" dirty="0" smtClean="0">
                <a:solidFill>
                  <a:schemeClr val="accent5">
                    <a:lumMod val="50000"/>
                  </a:schemeClr>
                </a:solidFill>
                <a:latin typeface="Times New Roman" pitchFamily="18" charset="0"/>
                <a:cs typeface="Times New Roman" pitchFamily="18" charset="0"/>
              </a:rPr>
            </a:br>
            <a:r>
              <a:rPr lang="en-US" dirty="0" smtClean="0">
                <a:solidFill>
                  <a:schemeClr val="accent5">
                    <a:lumMod val="50000"/>
                  </a:schemeClr>
                </a:solidFill>
                <a:latin typeface="Times New Roman" pitchFamily="18" charset="0"/>
                <a:cs typeface="Times New Roman" pitchFamily="18" charset="0"/>
              </a:rPr>
              <a:t>several persons at the same time here and there.</a:t>
            </a:r>
          </a:p>
          <a:p>
            <a:pPr lvl="0"/>
            <a:r>
              <a:rPr lang="en-US" dirty="0" smtClean="0">
                <a:solidFill>
                  <a:schemeClr val="accent5">
                    <a:lumMod val="50000"/>
                  </a:schemeClr>
                </a:solidFill>
                <a:latin typeface="Times New Roman" pitchFamily="18" charset="0"/>
                <a:cs typeface="Times New Roman" pitchFamily="18" charset="0"/>
              </a:rPr>
              <a:t> The exciting cause may be either climatic influences, atmospheric or physical agents (meteoric), or influences in the soil, water</a:t>
            </a:r>
            <a:br>
              <a:rPr lang="en-US" dirty="0" smtClean="0">
                <a:solidFill>
                  <a:schemeClr val="accent5">
                    <a:lumMod val="50000"/>
                  </a:schemeClr>
                </a:solidFill>
                <a:latin typeface="Times New Roman" pitchFamily="18" charset="0"/>
                <a:cs typeface="Times New Roman" pitchFamily="18" charset="0"/>
              </a:rPr>
            </a:br>
            <a:r>
              <a:rPr lang="en-US" dirty="0" smtClean="0">
                <a:solidFill>
                  <a:schemeClr val="accent5">
                    <a:lumMod val="50000"/>
                  </a:schemeClr>
                </a:solidFill>
                <a:latin typeface="Times New Roman" pitchFamily="18" charset="0"/>
                <a:cs typeface="Times New Roman" pitchFamily="18" charset="0"/>
              </a:rPr>
              <a:t>(telluric) .</a:t>
            </a:r>
          </a:p>
          <a:p>
            <a:pPr marL="114300" indent="0">
              <a:buNone/>
            </a:pPr>
            <a:r>
              <a:rPr lang="en-US" dirty="0" smtClean="0">
                <a:solidFill>
                  <a:schemeClr val="accent5">
                    <a:lumMod val="50000"/>
                  </a:schemeClr>
                </a:solidFill>
                <a:latin typeface="Times New Roman" pitchFamily="18" charset="0"/>
                <a:cs typeface="Times New Roman" pitchFamily="18" charset="0"/>
              </a:rPr>
              <a:t>      </a:t>
            </a:r>
          </a:p>
          <a:p>
            <a:endParaRPr lang="en-US" dirty="0">
              <a:solidFill>
                <a:schemeClr val="accent5">
                  <a:lumMod val="50000"/>
                </a:schemeClr>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latin typeface="Times New Roman" pitchFamily="18" charset="0"/>
                <a:cs typeface="Times New Roman" pitchFamily="18" charset="0"/>
              </a:rPr>
              <a:t>Epidemic diseases</a:t>
            </a:r>
            <a:endParaRPr lang="en-US" dirty="0">
              <a:solidFill>
                <a:schemeClr val="accent5">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en-US" sz="2800" dirty="0" smtClean="0">
              <a:solidFill>
                <a:schemeClr val="accent5">
                  <a:lumMod val="50000"/>
                </a:schemeClr>
              </a:solidFill>
              <a:latin typeface="Times New Roman" pitchFamily="18" charset="0"/>
              <a:cs typeface="Times New Roman" pitchFamily="18" charset="0"/>
            </a:endParaRPr>
          </a:p>
          <a:p>
            <a:r>
              <a:rPr lang="en-US" sz="2800" dirty="0" smtClean="0">
                <a:solidFill>
                  <a:schemeClr val="accent5">
                    <a:lumMod val="50000"/>
                  </a:schemeClr>
                </a:solidFill>
                <a:latin typeface="Times New Roman" pitchFamily="18" charset="0"/>
                <a:cs typeface="Times New Roman" pitchFamily="18" charset="0"/>
              </a:rPr>
              <a:t>Epidemic </a:t>
            </a:r>
            <a:r>
              <a:rPr lang="en-US" sz="2800" dirty="0">
                <a:solidFill>
                  <a:schemeClr val="accent5">
                    <a:lumMod val="50000"/>
                  </a:schemeClr>
                </a:solidFill>
                <a:latin typeface="Times New Roman" pitchFamily="18" charset="0"/>
                <a:cs typeface="Times New Roman" pitchFamily="18" charset="0"/>
              </a:rPr>
              <a:t>diseases are the type of acute diseases </a:t>
            </a:r>
            <a:r>
              <a:rPr lang="en-US" sz="2800" dirty="0" smtClean="0">
                <a:solidFill>
                  <a:schemeClr val="accent5">
                    <a:lumMod val="50000"/>
                  </a:schemeClr>
                </a:solidFill>
                <a:latin typeface="Times New Roman" pitchFamily="18" charset="0"/>
                <a:cs typeface="Times New Roman" pitchFamily="18" charset="0"/>
              </a:rPr>
              <a:t>that affects many </a:t>
            </a:r>
            <a:r>
              <a:rPr lang="en-US" sz="2800" dirty="0">
                <a:solidFill>
                  <a:schemeClr val="accent5">
                    <a:lumMod val="50000"/>
                  </a:schemeClr>
                </a:solidFill>
                <a:latin typeface="Times New Roman" pitchFamily="18" charset="0"/>
                <a:cs typeface="Times New Roman" pitchFamily="18" charset="0"/>
              </a:rPr>
              <a:t>persons, with very similar sufferings from the same cause</a:t>
            </a:r>
            <a:r>
              <a:rPr lang="en-US" sz="2800" dirty="0" smtClean="0">
                <a:solidFill>
                  <a:schemeClr val="accent5">
                    <a:lumMod val="50000"/>
                  </a:schemeClr>
                </a:solidFill>
                <a:latin typeface="Times New Roman" pitchFamily="18" charset="0"/>
                <a:cs typeface="Times New Roman" pitchFamily="18" charset="0"/>
              </a:rPr>
              <a:t>.</a:t>
            </a:r>
          </a:p>
          <a:p>
            <a:r>
              <a:rPr lang="en-US" sz="2800" dirty="0" smtClean="0">
                <a:solidFill>
                  <a:schemeClr val="accent5">
                    <a:lumMod val="50000"/>
                  </a:schemeClr>
                </a:solidFill>
                <a:latin typeface="Times New Roman" pitchFamily="18" charset="0"/>
                <a:cs typeface="Times New Roman" pitchFamily="18" charset="0"/>
              </a:rPr>
              <a:t>Hahnemann </a:t>
            </a:r>
            <a:r>
              <a:rPr lang="en-US" sz="2800" dirty="0">
                <a:solidFill>
                  <a:schemeClr val="accent5">
                    <a:lumMod val="50000"/>
                  </a:schemeClr>
                </a:solidFill>
                <a:latin typeface="Times New Roman" pitchFamily="18" charset="0"/>
                <a:cs typeface="Times New Roman" pitchFamily="18" charset="0"/>
              </a:rPr>
              <a:t>uses the word infectious, in this context, because the </a:t>
            </a:r>
            <a:r>
              <a:rPr lang="en-US" sz="2800" dirty="0" smtClean="0">
                <a:solidFill>
                  <a:schemeClr val="accent5">
                    <a:lumMod val="50000"/>
                  </a:schemeClr>
                </a:solidFill>
                <a:latin typeface="Times New Roman" pitchFamily="18" charset="0"/>
                <a:cs typeface="Times New Roman" pitchFamily="18" charset="0"/>
              </a:rPr>
              <a:t>epidemic disease </a:t>
            </a:r>
            <a:r>
              <a:rPr lang="en-US" sz="2800" dirty="0">
                <a:solidFill>
                  <a:schemeClr val="accent5">
                    <a:lumMod val="50000"/>
                  </a:schemeClr>
                </a:solidFill>
                <a:latin typeface="Times New Roman" pitchFamily="18" charset="0"/>
                <a:cs typeface="Times New Roman" pitchFamily="18" charset="0"/>
              </a:rPr>
              <a:t>becomes infectious when it spreads among the thickly </a:t>
            </a:r>
            <a:r>
              <a:rPr lang="en-US" sz="2800" dirty="0" smtClean="0">
                <a:solidFill>
                  <a:schemeClr val="accent5">
                    <a:lumMod val="50000"/>
                  </a:schemeClr>
                </a:solidFill>
                <a:latin typeface="Times New Roman" pitchFamily="18" charset="0"/>
                <a:cs typeface="Times New Roman" pitchFamily="18" charset="0"/>
              </a:rPr>
              <a:t>populated areas</a:t>
            </a:r>
            <a:r>
              <a:rPr lang="en-US" sz="2800" dirty="0">
                <a:solidFill>
                  <a:schemeClr val="accent5">
                    <a:lumMod val="50000"/>
                  </a:schemeClr>
                </a:solidFill>
                <a:latin typeface="Times New Roman" pitchFamily="18" charset="0"/>
                <a:cs typeface="Times New Roman"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altLang="zh-CN" b="1" dirty="0" smtClean="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EPIDEMIC </a:t>
            </a:r>
            <a:r>
              <a:rPr lang="en-US" altLang="zh-CN" sz="4000" b="1" dirty="0" smtClean="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DISEASES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1790</Words>
  <Application>WPS Presentation</Application>
  <PresentationFormat>Custom</PresentationFormat>
  <Paragraphs>205</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CLASSIFICATION OF ACUTE DISEASE ACCORDING TO HAHNEMANN</vt:lpstr>
      <vt:lpstr>Acute disease : </vt:lpstr>
      <vt:lpstr>Slide 3</vt:lpstr>
      <vt:lpstr> Types  of Acute diseases </vt:lpstr>
      <vt:lpstr>Individual: </vt:lpstr>
      <vt:lpstr>Slide 6</vt:lpstr>
      <vt:lpstr>Sporadic : </vt:lpstr>
      <vt:lpstr>Epidemic diseases</vt:lpstr>
      <vt:lpstr>Slide 9</vt:lpstr>
      <vt:lpstr>EPIDEMIC DISEASE</vt:lpstr>
      <vt:lpstr>HAHNEMANN say's....</vt:lpstr>
      <vt:lpstr>Slide 12</vt:lpstr>
      <vt:lpstr>EXPLANATIONS:</vt:lpstr>
      <vt:lpstr>Slide 14</vt:lpstr>
      <vt:lpstr>                    § 73 foot note</vt:lpstr>
      <vt:lpstr>Slide 16</vt:lpstr>
      <vt:lpstr>Slide 17</vt:lpstr>
      <vt:lpstr>CAUSES OF EPIDEMIC DISEASE:</vt:lpstr>
      <vt:lpstr>Slide 19</vt:lpstr>
      <vt:lpstr>ACUTE MIASM:</vt:lpstr>
      <vt:lpstr>  1. Non-recurrent acute miasm.</vt:lpstr>
      <vt:lpstr>    2. Recurrent acute miasm</vt:lpstr>
      <vt:lpstr>TOTALITY OF EPIDEMIC DISEASE: §100-102</vt:lpstr>
      <vt:lpstr>Slide 24</vt:lpstr>
      <vt:lpstr>Slide 25</vt:lpstr>
      <vt:lpstr>Slide 26</vt:lpstr>
      <vt:lpstr>Slide 27</vt:lpstr>
      <vt:lpstr>MANAGEMENT (or) FUTURE PLANNING OF EPIDEMIC DISEASE:</vt:lpstr>
      <vt:lpstr>Slide 29</vt:lpstr>
      <vt:lpstr>Slide 30</vt:lpstr>
      <vt:lpstr>                                                                                                           </vt:lpstr>
      <vt:lpstr>Slide 32</vt:lpstr>
      <vt:lpstr>EPIDEMIC DISEASES TREATED BY  Dr. Hahnemann</vt:lpstr>
      <vt:lpstr>Homoeopathic Prophylaxis of Epidemic and Sporadic Acute Diseases :</vt:lpstr>
      <vt:lpstr>Homoeopathic Prophylaxis Of Epidemic And Sporadic Acute Diseases :</vt:lpstr>
      <vt:lpstr>RECENT EPIDEMIC DISEASES IN INDIA :</vt:lpstr>
      <vt:lpstr>Slide 37</vt:lpstr>
      <vt:lpstr>Slide 38</vt:lpstr>
      <vt:lpstr>Slide 39</vt:lpstr>
      <vt:lpstr>Reference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WPP Presentation</dc:title>
  <dc:creator>Hp</dc:creator>
  <cp:lastModifiedBy>Dept. Of CM</cp:lastModifiedBy>
  <cp:revision>22</cp:revision>
  <dcterms:created xsi:type="dcterms:W3CDTF">2019-03-27T16:41:00Z</dcterms:created>
  <dcterms:modified xsi:type="dcterms:W3CDTF">2020-10-26T08:41:03Z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1033-11.2.0.8684</vt:lpwstr>
  </property>
</Properties>
</file>